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handoutMasterIdLst>
    <p:handoutMasterId r:id="rId26"/>
  </p:handoutMasterIdLst>
  <p:sldIdLst>
    <p:sldId id="258" r:id="rId2"/>
    <p:sldId id="260" r:id="rId3"/>
    <p:sldId id="262" r:id="rId4"/>
    <p:sldId id="279" r:id="rId5"/>
    <p:sldId id="263" r:id="rId6"/>
    <p:sldId id="287" r:id="rId7"/>
    <p:sldId id="265" r:id="rId8"/>
    <p:sldId id="270" r:id="rId9"/>
    <p:sldId id="266" r:id="rId10"/>
    <p:sldId id="268" r:id="rId11"/>
    <p:sldId id="269" r:id="rId12"/>
    <p:sldId id="288" r:id="rId13"/>
    <p:sldId id="271" r:id="rId14"/>
    <p:sldId id="272" r:id="rId15"/>
    <p:sldId id="291" r:id="rId16"/>
    <p:sldId id="289" r:id="rId17"/>
    <p:sldId id="290" r:id="rId18"/>
    <p:sldId id="273" r:id="rId19"/>
    <p:sldId id="278" r:id="rId20"/>
    <p:sldId id="286" r:id="rId21"/>
    <p:sldId id="285" r:id="rId22"/>
    <p:sldId id="275"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iharsha bandi" initials="sb" lastIdx="1" clrIdx="0">
    <p:extLst>
      <p:ext uri="{19B8F6BF-5375-455C-9EA6-DF929625EA0E}">
        <p15:presenceInfo xmlns:p15="http://schemas.microsoft.com/office/powerpoint/2012/main" userId="f03d84aee84218e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494B74-9D27-6002-CD25-69B8D8A72EED}" v="2" dt="2023-12-23T11:15:41.157"/>
    <p1510:client id="{01A151F9-D350-51DE-E2F0-18B74F262B43}" v="1" dt="2023-12-24T06:47:05.113"/>
    <p1510:client id="{11F735DD-E459-E1D3-FD4E-561FD1DF24B5}" v="1" dt="2023-12-23T08:25:50.855"/>
    <p1510:client id="{137839DC-90AC-4706-AE62-553532322C9A}" v="7" dt="2023-12-24T13:27:01.131"/>
    <p1510:client id="{2090CA9F-A897-4E6C-5755-08895B9C0D90}" v="1" dt="2023-12-23T08:30:02.866"/>
    <p1510:client id="{31FC4CDA-6846-CF70-BA4B-3AD7418CFC99}" v="2" dt="2023-12-23T09:05:14.108"/>
    <p1510:client id="{39F8D25D-0FC8-5AFD-E891-1C97BE12E479}" v="1" dt="2023-12-23T09:36:24.163"/>
    <p1510:client id="{699175A7-6499-49E5-9D48-7FA58D4B0AB1}" v="85" dt="2023-12-23T14:30:58.935"/>
    <p1510:client id="{75B4C495-CE73-DEF7-2649-71269C17B92B}" v="278" dt="2023-12-23T09:02:43.673"/>
    <p1510:client id="{76F9E99C-3F9D-4304-D3D3-CBD7B463789E}" v="326" dt="2023-12-23T15:23:28.919"/>
    <p1510:client id="{7715C6B7-AA9F-7D8E-EA38-B8245F952408}" v="103" dt="2023-12-24T18:22:34.881"/>
    <p1510:client id="{9A8852D1-EED1-BA7C-5AA2-8410E403E7FB}" v="1" dt="2023-12-23T11:59:50.566"/>
    <p1510:client id="{B4B43923-5F54-44B6-B8F1-B4143B7A2954}" v="3" dt="2023-12-24T03:36:53.264"/>
    <p1510:client id="{C35E8565-ABAA-A846-979E-A1BACC16B190}" v="6" dt="2023-12-24T16:46:14.857"/>
    <p1510:client id="{F454295B-89BA-7A7E-D5EA-264BA15D18DA}" v="5" dt="2023-12-23T12:39:06.5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61922" autoAdjust="0"/>
  </p:normalViewPr>
  <p:slideViewPr>
    <p:cSldViewPr snapToGrid="0">
      <p:cViewPr varScale="1">
        <p:scale>
          <a:sx n="82" d="100"/>
          <a:sy n="82" d="100"/>
        </p:scale>
        <p:origin x="658" y="7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199655-05E8-4463-9482-2D23FD405AF3}" type="datetimeFigureOut">
              <a:rPr lang="en-IN" smtClean="0"/>
              <a:t>02-04-2024</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C9CC48-2212-46F0-B96C-6F8104E82434}" type="slidenum">
              <a:rPr lang="en-IN" smtClean="0"/>
              <a:t>‹#›</a:t>
            </a:fld>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3851868"/>
          </a:xfrm>
          <a:prstGeom prst="rect">
            <a:avLst/>
          </a:prstGeom>
        </p:spPr>
      </p:pic>
    </p:spTree>
    <p:extLst>
      <p:ext uri="{BB962C8B-B14F-4D97-AF65-F5344CB8AC3E}">
        <p14:creationId xmlns:p14="http://schemas.microsoft.com/office/powerpoint/2010/main" val="1271458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E0E28-087F-4BBF-B8BC-055CB0BBD464}" type="datetimeFigureOut">
              <a:rPr lang="en-IN" smtClean="0"/>
              <a:t>02-04-2024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5E3DF0-35B4-40E5-AC91-1A2000F81275}" type="slidenum">
              <a:rPr lang="en-IN" smtClean="0"/>
              <a:t>‹#›</a:t>
            </a:fld>
            <a:endParaRPr lang="en-IN"/>
          </a:p>
        </p:txBody>
      </p:sp>
    </p:spTree>
    <p:extLst>
      <p:ext uri="{BB962C8B-B14F-4D97-AF65-F5344CB8AC3E}">
        <p14:creationId xmlns:p14="http://schemas.microsoft.com/office/powerpoint/2010/main" val="260551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65E3DF0-35B4-40E5-AC91-1A2000F81275}" type="slidenum">
              <a:rPr lang="en-IN" smtClean="0"/>
              <a:t>1</a:t>
            </a:fld>
            <a:endParaRPr lang="en-IN"/>
          </a:p>
        </p:txBody>
      </p:sp>
    </p:spTree>
    <p:extLst>
      <p:ext uri="{BB962C8B-B14F-4D97-AF65-F5344CB8AC3E}">
        <p14:creationId xmlns:p14="http://schemas.microsoft.com/office/powerpoint/2010/main" val="1697383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65E3DF0-35B4-40E5-AC91-1A2000F81275}" type="slidenum">
              <a:rPr lang="en-IN" smtClean="0"/>
              <a:t>2</a:t>
            </a:fld>
            <a:endParaRPr lang="en-IN"/>
          </a:p>
        </p:txBody>
      </p:sp>
    </p:spTree>
    <p:extLst>
      <p:ext uri="{BB962C8B-B14F-4D97-AF65-F5344CB8AC3E}">
        <p14:creationId xmlns:p14="http://schemas.microsoft.com/office/powerpoint/2010/main" val="2196951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r>
              <a:rPr lang="en-US"/>
              <a:t>02-04-2024</a:t>
            </a:r>
            <a:endParaRPr lang="en-IN"/>
          </a:p>
        </p:txBody>
      </p:sp>
      <p:sp>
        <p:nvSpPr>
          <p:cNvPr id="5" name="Footer Placeholder 4"/>
          <p:cNvSpPr>
            <a:spLocks noGrp="1"/>
          </p:cNvSpPr>
          <p:nvPr>
            <p:ph type="ftr" sz="quarter" idx="11"/>
          </p:nvPr>
        </p:nvSpPr>
        <p:spPr/>
        <p:txBody>
          <a:bodyPr/>
          <a:lstStyle/>
          <a:p>
            <a:r>
              <a:rPr lang="en-US"/>
              <a:t>Review No.03        Batch No.AG7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4231652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02-04-2024</a:t>
            </a:r>
            <a:endParaRPr lang="en-IN"/>
          </a:p>
        </p:txBody>
      </p:sp>
      <p:sp>
        <p:nvSpPr>
          <p:cNvPr id="5" name="Footer Placeholder 4"/>
          <p:cNvSpPr>
            <a:spLocks noGrp="1"/>
          </p:cNvSpPr>
          <p:nvPr>
            <p:ph type="ftr" sz="quarter" idx="11"/>
          </p:nvPr>
        </p:nvSpPr>
        <p:spPr/>
        <p:txBody>
          <a:bodyPr/>
          <a:lstStyle/>
          <a:p>
            <a:r>
              <a:rPr lang="en-US"/>
              <a:t>Review No.03        Batch No.AG7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3394357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02-04-2024</a:t>
            </a:r>
            <a:endParaRPr lang="en-IN"/>
          </a:p>
        </p:txBody>
      </p:sp>
      <p:sp>
        <p:nvSpPr>
          <p:cNvPr id="5" name="Footer Placeholder 4"/>
          <p:cNvSpPr>
            <a:spLocks noGrp="1"/>
          </p:cNvSpPr>
          <p:nvPr>
            <p:ph type="ftr" sz="quarter" idx="11"/>
          </p:nvPr>
        </p:nvSpPr>
        <p:spPr/>
        <p:txBody>
          <a:bodyPr/>
          <a:lstStyle/>
          <a:p>
            <a:r>
              <a:rPr lang="en-US"/>
              <a:t>Review No.03        Batch No.AG7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183920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02-04-2024</a:t>
            </a:r>
            <a:endParaRPr lang="en-IN"/>
          </a:p>
        </p:txBody>
      </p:sp>
      <p:sp>
        <p:nvSpPr>
          <p:cNvPr id="5" name="Footer Placeholder 4"/>
          <p:cNvSpPr>
            <a:spLocks noGrp="1"/>
          </p:cNvSpPr>
          <p:nvPr>
            <p:ph type="ftr" sz="quarter" idx="11"/>
          </p:nvPr>
        </p:nvSpPr>
        <p:spPr/>
        <p:txBody>
          <a:bodyPr/>
          <a:lstStyle/>
          <a:p>
            <a:r>
              <a:rPr lang="en-US"/>
              <a:t>Review No.03        Batch No.AG7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2064" cy="4382112"/>
          </a:xfrm>
          <a:prstGeom prst="rect">
            <a:avLst/>
          </a:prstGeom>
        </p:spPr>
      </p:pic>
    </p:spTree>
    <p:extLst>
      <p:ext uri="{BB962C8B-B14F-4D97-AF65-F5344CB8AC3E}">
        <p14:creationId xmlns:p14="http://schemas.microsoft.com/office/powerpoint/2010/main" val="2262376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02-04-2024</a:t>
            </a:r>
            <a:endParaRPr lang="en-IN"/>
          </a:p>
        </p:txBody>
      </p:sp>
      <p:sp>
        <p:nvSpPr>
          <p:cNvPr id="5" name="Footer Placeholder 4"/>
          <p:cNvSpPr>
            <a:spLocks noGrp="1"/>
          </p:cNvSpPr>
          <p:nvPr>
            <p:ph type="ftr" sz="quarter" idx="11"/>
          </p:nvPr>
        </p:nvSpPr>
        <p:spPr/>
        <p:txBody>
          <a:bodyPr/>
          <a:lstStyle/>
          <a:p>
            <a:r>
              <a:rPr lang="en-US"/>
              <a:t>Review No.03        Batch No.AG7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2132791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r>
              <a:rPr lang="en-US"/>
              <a:t>02-04-2024</a:t>
            </a:r>
            <a:endParaRPr lang="en-IN"/>
          </a:p>
        </p:txBody>
      </p:sp>
      <p:sp>
        <p:nvSpPr>
          <p:cNvPr id="6" name="Footer Placeholder 5"/>
          <p:cNvSpPr>
            <a:spLocks noGrp="1"/>
          </p:cNvSpPr>
          <p:nvPr>
            <p:ph type="ftr" sz="quarter" idx="11"/>
          </p:nvPr>
        </p:nvSpPr>
        <p:spPr/>
        <p:txBody>
          <a:bodyPr/>
          <a:lstStyle/>
          <a:p>
            <a:r>
              <a:rPr lang="en-US"/>
              <a:t>Review No.03        Batch No.AG7         Department of CSE</a:t>
            </a:r>
            <a:endParaRPr lang="en-IN"/>
          </a:p>
        </p:txBody>
      </p:sp>
      <p:sp>
        <p:nvSpPr>
          <p:cNvPr id="7" name="Slide Number Placeholder 6"/>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2402758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r>
              <a:rPr lang="en-US"/>
              <a:t>02-04-2024</a:t>
            </a:r>
            <a:endParaRPr lang="en-IN"/>
          </a:p>
        </p:txBody>
      </p:sp>
      <p:sp>
        <p:nvSpPr>
          <p:cNvPr id="8" name="Footer Placeholder 7"/>
          <p:cNvSpPr>
            <a:spLocks noGrp="1"/>
          </p:cNvSpPr>
          <p:nvPr>
            <p:ph type="ftr" sz="quarter" idx="11"/>
          </p:nvPr>
        </p:nvSpPr>
        <p:spPr/>
        <p:txBody>
          <a:bodyPr/>
          <a:lstStyle/>
          <a:p>
            <a:r>
              <a:rPr lang="en-US"/>
              <a:t>Review No.03        Batch No.AG7         Department of CSE</a:t>
            </a:r>
            <a:endParaRPr lang="en-IN"/>
          </a:p>
        </p:txBody>
      </p:sp>
      <p:sp>
        <p:nvSpPr>
          <p:cNvPr id="9" name="Slide Number Placeholder 8"/>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385927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r>
              <a:rPr lang="en-US"/>
              <a:t>02-04-2024</a:t>
            </a:r>
            <a:endParaRPr lang="en-IN"/>
          </a:p>
        </p:txBody>
      </p:sp>
      <p:sp>
        <p:nvSpPr>
          <p:cNvPr id="4" name="Footer Placeholder 3"/>
          <p:cNvSpPr>
            <a:spLocks noGrp="1"/>
          </p:cNvSpPr>
          <p:nvPr>
            <p:ph type="ftr" sz="quarter" idx="11"/>
          </p:nvPr>
        </p:nvSpPr>
        <p:spPr/>
        <p:txBody>
          <a:bodyPr/>
          <a:lstStyle/>
          <a:p>
            <a:r>
              <a:rPr lang="en-US"/>
              <a:t>Review No.03        Batch No.AG7         Department of CSE</a:t>
            </a:r>
            <a:endParaRPr lang="en-IN"/>
          </a:p>
        </p:txBody>
      </p:sp>
      <p:sp>
        <p:nvSpPr>
          <p:cNvPr id="5" name="Slide Number Placeholder 4"/>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282641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02-04-2024</a:t>
            </a:r>
            <a:endParaRPr lang="en-IN"/>
          </a:p>
        </p:txBody>
      </p:sp>
      <p:sp>
        <p:nvSpPr>
          <p:cNvPr id="3" name="Footer Placeholder 2"/>
          <p:cNvSpPr>
            <a:spLocks noGrp="1"/>
          </p:cNvSpPr>
          <p:nvPr>
            <p:ph type="ftr" sz="quarter" idx="11"/>
          </p:nvPr>
        </p:nvSpPr>
        <p:spPr/>
        <p:txBody>
          <a:bodyPr/>
          <a:lstStyle/>
          <a:p>
            <a:r>
              <a:rPr lang="en-US"/>
              <a:t>Review No.03        Batch No.AG7         Department of CSE</a:t>
            </a:r>
            <a:endParaRPr lang="en-IN"/>
          </a:p>
        </p:txBody>
      </p:sp>
      <p:sp>
        <p:nvSpPr>
          <p:cNvPr id="4" name="Slide Number Placeholder 3"/>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459629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02-04-2024</a:t>
            </a:r>
            <a:endParaRPr lang="en-IN"/>
          </a:p>
        </p:txBody>
      </p:sp>
      <p:sp>
        <p:nvSpPr>
          <p:cNvPr id="6" name="Footer Placeholder 5"/>
          <p:cNvSpPr>
            <a:spLocks noGrp="1"/>
          </p:cNvSpPr>
          <p:nvPr>
            <p:ph type="ftr" sz="quarter" idx="11"/>
          </p:nvPr>
        </p:nvSpPr>
        <p:spPr/>
        <p:txBody>
          <a:bodyPr/>
          <a:lstStyle/>
          <a:p>
            <a:r>
              <a:rPr lang="en-US"/>
              <a:t>Review No.03        Batch No.AG7         Department of CSE</a:t>
            </a:r>
            <a:endParaRPr lang="en-IN"/>
          </a:p>
        </p:txBody>
      </p:sp>
      <p:sp>
        <p:nvSpPr>
          <p:cNvPr id="7" name="Slide Number Placeholder 6"/>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681320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02-04-2024</a:t>
            </a:r>
            <a:endParaRPr lang="en-IN"/>
          </a:p>
        </p:txBody>
      </p:sp>
      <p:sp>
        <p:nvSpPr>
          <p:cNvPr id="6" name="Footer Placeholder 5"/>
          <p:cNvSpPr>
            <a:spLocks noGrp="1"/>
          </p:cNvSpPr>
          <p:nvPr>
            <p:ph type="ftr" sz="quarter" idx="11"/>
          </p:nvPr>
        </p:nvSpPr>
        <p:spPr/>
        <p:txBody>
          <a:bodyPr/>
          <a:lstStyle/>
          <a:p>
            <a:r>
              <a:rPr lang="en-US"/>
              <a:t>Review No.03        Batch No.AG7         Department of CSE</a:t>
            </a:r>
            <a:endParaRPr lang="en-IN"/>
          </a:p>
        </p:txBody>
      </p:sp>
      <p:sp>
        <p:nvSpPr>
          <p:cNvPr id="7" name="Slide Number Placeholder 6"/>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3602278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02-04-2024</a:t>
            </a:r>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Review No.03        Batch No.AG7         Department of CSE</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DCBD69-296B-4D7C-AF62-9B588FC78772}" type="slidenum">
              <a:rPr lang="en-IN" smtClean="0"/>
              <a:t>‹#›</a:t>
            </a:fld>
            <a:endParaRPr lang="en-IN"/>
          </a:p>
        </p:txBody>
      </p:sp>
    </p:spTree>
    <p:extLst>
      <p:ext uri="{BB962C8B-B14F-4D97-AF65-F5344CB8AC3E}">
        <p14:creationId xmlns:p14="http://schemas.microsoft.com/office/powerpoint/2010/main" val="4106517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doi.org/10.1109/ACCESS.2021.3053956" TargetMode="External"/><Relationship Id="rId2" Type="http://schemas.openxmlformats.org/officeDocument/2006/relationships/hyperlink" Target="http://doi.org/10.1109/ispds51347.2020.00029" TargetMode="External"/><Relationship Id="rId1" Type="http://schemas.openxmlformats.org/officeDocument/2006/relationships/slideLayout" Target="../slideLayouts/slideLayout2.xml"/><Relationship Id="rId5" Type="http://schemas.openxmlformats.org/officeDocument/2006/relationships/hyperlink" Target="http://doi.org/10.1109/ACCESS.2020.2964540" TargetMode="External"/><Relationship Id="rId4" Type="http://schemas.openxmlformats.org/officeDocument/2006/relationships/hyperlink" Target="http://doi.org/10.3233/AIS-210610"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ieeexplore.ieee.org/document/6578567"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7"/>
          <p:cNvSpPr txBox="1">
            <a:spLocks/>
          </p:cNvSpPr>
          <p:nvPr/>
        </p:nvSpPr>
        <p:spPr>
          <a:xfrm>
            <a:off x="1754154" y="90675"/>
            <a:ext cx="8915400" cy="763354"/>
          </a:xfrm>
          <a:prstGeom prst="roundRect">
            <a:avLst>
              <a:gd name="adj" fmla="val 16667"/>
            </a:avLst>
          </a:prstGeom>
          <a:ln w="25400" cap="flat" cmpd="sng" algn="ctr">
            <a:solidFill>
              <a:schemeClr val="bg1"/>
            </a:solidFill>
            <a:prstDash val="solid"/>
          </a:ln>
        </p:spPr>
        <p:style>
          <a:lnRef idx="2">
            <a:schemeClr val="accent1"/>
          </a:lnRef>
          <a:fillRef idx="1">
            <a:schemeClr val="lt1"/>
          </a:fillRef>
          <a:effectRef idx="0">
            <a:schemeClr val="accent1"/>
          </a:effectRef>
          <a:fontRef idx="minor">
            <a:schemeClr val="dk1"/>
          </a:fontRef>
        </p:style>
        <p:txBody>
          <a:bodyPr lIns="91440" tIns="45720" rIns="91440" bIns="45720" anchor="t">
            <a:noAutofit/>
          </a:bodyPr>
          <a:lstStyle/>
          <a:p>
            <a:pPr algn="ctr">
              <a:spcBef>
                <a:spcPct val="20000"/>
              </a:spcBef>
              <a:defRPr/>
            </a:pPr>
            <a:r>
              <a:rPr lang="en-US" b="1" dirty="0">
                <a:latin typeface="Times New Roman"/>
                <a:cs typeface="Times New Roman"/>
              </a:rPr>
              <a:t>          Department of Computer Science and Engineering</a:t>
            </a:r>
          </a:p>
          <a:p>
            <a:pPr algn="ctr">
              <a:spcBef>
                <a:spcPct val="20000"/>
              </a:spcBef>
              <a:defRPr/>
            </a:pPr>
            <a:endParaRPr lang="en-US" dirty="0">
              <a:latin typeface="Calibri" panose="020F0502020204030204"/>
              <a:cs typeface="Calibri" panose="020F0502020204030204"/>
            </a:endParaRPr>
          </a:p>
          <a:p>
            <a:pPr algn="ctr">
              <a:spcBef>
                <a:spcPct val="20000"/>
              </a:spcBef>
              <a:defRPr/>
            </a:pPr>
            <a:r>
              <a:rPr lang="en-US" sz="2400" b="1" dirty="0">
                <a:solidFill>
                  <a:srgbClr val="FF0000"/>
                </a:solidFill>
                <a:effectLst>
                  <a:outerShdw blurRad="38100" dist="38100" dir="2700000" algn="tl">
                    <a:srgbClr val="000000">
                      <a:alpha val="43137"/>
                    </a:srgbClr>
                  </a:outerShdw>
                </a:effectLst>
                <a:latin typeface="Times New Roman"/>
                <a:cs typeface="Times New Roman"/>
              </a:rPr>
              <a:t>Identifying Ships Using Satellite Images by </a:t>
            </a:r>
          </a:p>
          <a:p>
            <a:pPr algn="ctr">
              <a:spcBef>
                <a:spcPct val="20000"/>
              </a:spcBef>
              <a:defRPr/>
            </a:pPr>
            <a:r>
              <a:rPr lang="en-US" sz="2400" b="1" dirty="0">
                <a:solidFill>
                  <a:srgbClr val="FF0000"/>
                </a:solidFill>
                <a:effectLst>
                  <a:outerShdw blurRad="38100" dist="38100" dir="2700000" algn="tl">
                    <a:srgbClr val="000000">
                      <a:alpha val="43137"/>
                    </a:srgbClr>
                  </a:outerShdw>
                </a:effectLst>
                <a:latin typeface="Times New Roman"/>
                <a:cs typeface="Times New Roman"/>
              </a:rPr>
              <a:t>Deep Learning Algorithms</a:t>
            </a:r>
          </a:p>
        </p:txBody>
      </p:sp>
      <p:sp>
        <p:nvSpPr>
          <p:cNvPr id="16" name="Subtitle 2"/>
          <p:cNvSpPr>
            <a:spLocks noGrp="1"/>
          </p:cNvSpPr>
          <p:nvPr>
            <p:ph type="subTitle" idx="1"/>
          </p:nvPr>
        </p:nvSpPr>
        <p:spPr>
          <a:xfrm>
            <a:off x="1881450" y="2112428"/>
            <a:ext cx="9144000" cy="1603428"/>
          </a:xfrm>
        </p:spPr>
        <p:txBody>
          <a:bodyPr vert="horz" lIns="91440" tIns="45720" rIns="91440" bIns="45720" rtlCol="0" anchor="t">
            <a:normAutofit/>
          </a:bodyPr>
          <a:lstStyle/>
          <a:p>
            <a:pPr eaLnBrk="1" hangingPunct="1"/>
            <a:r>
              <a:rPr lang="en-US" altLang="en-US" sz="1600" dirty="0">
                <a:latin typeface="Times New Roman"/>
                <a:cs typeface="Times New Roman"/>
              </a:rPr>
              <a:t>PRESENTED BY</a:t>
            </a:r>
          </a:p>
          <a:p>
            <a:pPr algn="l"/>
            <a:r>
              <a:rPr lang="en-US" altLang="en-US" sz="1600" dirty="0">
                <a:latin typeface="Times New Roman"/>
                <a:cs typeface="Times New Roman"/>
              </a:rPr>
              <a:t>                                    </a:t>
            </a:r>
            <a:r>
              <a:rPr lang="en-US" altLang="en-US" sz="1600" dirty="0" err="1">
                <a:latin typeface="Times New Roman"/>
                <a:cs typeface="Times New Roman"/>
              </a:rPr>
              <a:t>Rukmini</a:t>
            </a:r>
            <a:r>
              <a:rPr lang="en-US" altLang="en-US" sz="1600" dirty="0">
                <a:latin typeface="Times New Roman"/>
                <a:cs typeface="Times New Roman"/>
              </a:rPr>
              <a:t> </a:t>
            </a:r>
            <a:r>
              <a:rPr lang="en-US" altLang="en-US" sz="1600" dirty="0" err="1">
                <a:latin typeface="Times New Roman"/>
                <a:cs typeface="Times New Roman"/>
              </a:rPr>
              <a:t>Gayathri</a:t>
            </a:r>
            <a:r>
              <a:rPr lang="en-US" altLang="en-US" sz="1600" dirty="0">
                <a:latin typeface="Times New Roman"/>
                <a:cs typeface="Times New Roman"/>
              </a:rPr>
              <a:t> </a:t>
            </a:r>
            <a:r>
              <a:rPr lang="en-US" altLang="en-US" sz="1600" dirty="0" err="1">
                <a:latin typeface="Times New Roman"/>
                <a:cs typeface="Times New Roman"/>
              </a:rPr>
              <a:t>Tadavarthi</a:t>
            </a:r>
            <a:r>
              <a:rPr lang="en-US" altLang="en-US" sz="1600" dirty="0">
                <a:latin typeface="Times New Roman"/>
                <a:cs typeface="Times New Roman"/>
              </a:rPr>
              <a:t>                         (20471A0561)</a:t>
            </a:r>
          </a:p>
          <a:p>
            <a:pPr algn="l"/>
            <a:r>
              <a:rPr lang="en-US" altLang="en-US" sz="1600" dirty="0">
                <a:latin typeface="Times New Roman"/>
                <a:cs typeface="Times New Roman"/>
              </a:rPr>
              <a:t>                                    </a:t>
            </a:r>
            <a:r>
              <a:rPr lang="en-US" altLang="en-US" sz="1600" dirty="0" err="1">
                <a:latin typeface="Times New Roman"/>
                <a:cs typeface="Times New Roman"/>
              </a:rPr>
              <a:t>Asritha</a:t>
            </a:r>
            <a:r>
              <a:rPr lang="en-US" altLang="en-US" sz="1600" dirty="0">
                <a:latin typeface="Times New Roman"/>
                <a:cs typeface="Times New Roman"/>
              </a:rPr>
              <a:t> </a:t>
            </a:r>
            <a:r>
              <a:rPr lang="en-US" altLang="en-US" sz="1600" dirty="0" err="1">
                <a:latin typeface="Times New Roman"/>
                <a:cs typeface="Times New Roman"/>
              </a:rPr>
              <a:t>Meda</a:t>
            </a:r>
            <a:r>
              <a:rPr lang="en-US" sz="1600" dirty="0">
                <a:latin typeface="Calibri"/>
                <a:cs typeface="Calibri"/>
              </a:rPr>
              <a:t>                    		(</a:t>
            </a:r>
            <a:r>
              <a:rPr lang="en-US" sz="1600" dirty="0">
                <a:latin typeface="Times New Roman"/>
                <a:cs typeface="Times New Roman"/>
              </a:rPr>
              <a:t>20471A0535</a:t>
            </a:r>
            <a:r>
              <a:rPr lang="en-US" altLang="en-US" sz="1600" dirty="0">
                <a:latin typeface="Times New Roman"/>
                <a:cs typeface="Times New Roman"/>
              </a:rPr>
              <a:t>) </a:t>
            </a:r>
            <a:endParaRPr lang="en-US" altLang="en-US" sz="1600" dirty="0">
              <a:latin typeface="Times New Roman" panose="02020603050405020304" pitchFamily="18" charset="0"/>
              <a:cs typeface="Times New Roman" pitchFamily="18" charset="0"/>
            </a:endParaRPr>
          </a:p>
          <a:p>
            <a:pPr algn="l"/>
            <a:r>
              <a:rPr lang="en-US" altLang="en-US" sz="1600" dirty="0">
                <a:latin typeface="Times New Roman"/>
                <a:cs typeface="Times New Roman"/>
              </a:rPr>
              <a:t>                                    Sai </a:t>
            </a:r>
            <a:r>
              <a:rPr lang="en-US" altLang="en-US" sz="1600" dirty="0" err="1">
                <a:latin typeface="Times New Roman"/>
                <a:cs typeface="Times New Roman"/>
              </a:rPr>
              <a:t>Harsha</a:t>
            </a:r>
            <a:r>
              <a:rPr lang="en-US" altLang="en-US" sz="1600" dirty="0">
                <a:latin typeface="Times New Roman"/>
                <a:cs typeface="Times New Roman"/>
              </a:rPr>
              <a:t> </a:t>
            </a:r>
            <a:r>
              <a:rPr lang="en-US" altLang="en-US" sz="1600" dirty="0" err="1">
                <a:latin typeface="Times New Roman"/>
                <a:cs typeface="Times New Roman"/>
              </a:rPr>
              <a:t>Bandi</a:t>
            </a:r>
            <a:r>
              <a:rPr lang="en-US" altLang="en-US" sz="1600" dirty="0">
                <a:latin typeface="Times New Roman"/>
                <a:cs typeface="Times New Roman"/>
              </a:rPr>
              <a:t>                   		(</a:t>
            </a:r>
            <a:r>
              <a:rPr lang="en-US" sz="1600" dirty="0">
                <a:latin typeface="Times New Roman"/>
                <a:cs typeface="Times New Roman"/>
              </a:rPr>
              <a:t>20471A0506</a:t>
            </a:r>
            <a:r>
              <a:rPr lang="en-US" altLang="en-US" sz="1600" dirty="0">
                <a:latin typeface="Times New Roman"/>
                <a:cs typeface="Times New Roman"/>
              </a:rPr>
              <a:t>)</a:t>
            </a:r>
            <a:endParaRPr lang="en-US" altLang="en-US" sz="1600" dirty="0">
              <a:latin typeface="Times New Roman" panose="02020603050405020304" pitchFamily="18" charset="0"/>
              <a:cs typeface="Times New Roman" pitchFamily="18" charset="0"/>
            </a:endParaRPr>
          </a:p>
        </p:txBody>
      </p:sp>
      <p:sp>
        <p:nvSpPr>
          <p:cNvPr id="17" name="Subtitle 2"/>
          <p:cNvSpPr txBox="1">
            <a:spLocks/>
          </p:cNvSpPr>
          <p:nvPr/>
        </p:nvSpPr>
        <p:spPr bwMode="auto">
          <a:xfrm>
            <a:off x="2782854" y="3900183"/>
            <a:ext cx="6858000" cy="2288429"/>
          </a:xfrm>
          <a:prstGeom prst="rect">
            <a:avLst/>
          </a:prstGeom>
          <a:noFill/>
          <a:ln w="9525">
            <a:noFill/>
            <a:miter lim="800000"/>
            <a:headEnd/>
            <a:tailEnd/>
          </a:ln>
        </p:spPr>
        <p:txBody>
          <a:bodyPr lIns="91440" tIns="45720" rIns="91440" bIns="45720" anchor="t"/>
          <a:lstStyle/>
          <a:p>
            <a:pPr algn="ctr" eaLnBrk="1" hangingPunct="1">
              <a:spcBef>
                <a:spcPct val="20000"/>
              </a:spcBef>
              <a:buFont typeface="Wingdings" pitchFamily="2" charset="2"/>
              <a:buNone/>
            </a:pPr>
            <a:r>
              <a:rPr lang="en-US" altLang="en-US" dirty="0">
                <a:solidFill>
                  <a:srgbClr val="006600"/>
                </a:solidFill>
                <a:latin typeface="Times New Roman"/>
                <a:cs typeface="Times New Roman"/>
              </a:rPr>
              <a:t>Under the Guidance of,</a:t>
            </a:r>
            <a:endParaRPr lang="en-US" altLang="en-US" b="1" dirty="0">
              <a:solidFill>
                <a:srgbClr val="006600"/>
              </a:solidFill>
              <a:latin typeface="Times New Roman"/>
              <a:cs typeface="Times New Roman"/>
            </a:endParaRPr>
          </a:p>
          <a:p>
            <a:pPr algn="ctr">
              <a:spcBef>
                <a:spcPct val="20000"/>
              </a:spcBef>
              <a:buFont typeface="Wingdings" pitchFamily="2" charset="2"/>
            </a:pPr>
            <a:r>
              <a:rPr lang="en-US" altLang="en-US" sz="1600" b="1" dirty="0" err="1">
                <a:latin typeface="Times New Roman"/>
                <a:cs typeface="Times New Roman"/>
              </a:rPr>
              <a:t>Dr.Moturi.Sireesha</a:t>
            </a:r>
            <a:r>
              <a:rPr lang="en-US" altLang="en-US" sz="1600" b="1" dirty="0">
                <a:latin typeface="Times New Roman"/>
                <a:cs typeface="Times New Roman"/>
              </a:rPr>
              <a:t> </a:t>
            </a:r>
            <a:r>
              <a:rPr lang="en-US" altLang="en-US" sz="1600" baseline="-25000" dirty="0" err="1">
                <a:latin typeface="Times New Roman"/>
                <a:cs typeface="Times New Roman"/>
              </a:rPr>
              <a:t>B.Tech,M.Tech,Ph.D</a:t>
            </a:r>
            <a:endParaRPr lang="en-US" altLang="en-US" sz="1600" baseline="-25000" dirty="0">
              <a:latin typeface="Times New Roman"/>
              <a:cs typeface="Times New Roman"/>
            </a:endParaRPr>
          </a:p>
          <a:p>
            <a:pPr algn="ctr">
              <a:spcBef>
                <a:spcPct val="20000"/>
              </a:spcBef>
              <a:buFont typeface="Wingdings" pitchFamily="2" charset="2"/>
            </a:pPr>
            <a:r>
              <a:rPr lang="en-US" altLang="en-US" sz="1600" dirty="0">
                <a:solidFill>
                  <a:srgbClr val="898989"/>
                </a:solidFill>
                <a:latin typeface="Times New Roman"/>
                <a:cs typeface="Times New Roman"/>
              </a:rPr>
              <a:t>Professor</a:t>
            </a:r>
          </a:p>
          <a:p>
            <a:pPr algn="ctr" eaLnBrk="1" hangingPunct="1">
              <a:lnSpc>
                <a:spcPct val="150000"/>
              </a:lnSpc>
              <a:spcBef>
                <a:spcPct val="20000"/>
              </a:spcBef>
              <a:buFont typeface="Wingdings" pitchFamily="2" charset="2"/>
              <a:buNone/>
            </a:pPr>
            <a:r>
              <a:rPr lang="en-US" altLang="en-US" sz="1600" dirty="0">
                <a:solidFill>
                  <a:srgbClr val="898989"/>
                </a:solidFill>
                <a:latin typeface="Times New Roman"/>
                <a:cs typeface="Times New Roman"/>
              </a:rPr>
              <a:t>Department of Computer Science and Engineering,</a:t>
            </a:r>
          </a:p>
          <a:p>
            <a:pPr algn="ctr" eaLnBrk="1" hangingPunct="1">
              <a:lnSpc>
                <a:spcPct val="150000"/>
              </a:lnSpc>
              <a:spcBef>
                <a:spcPct val="20000"/>
              </a:spcBef>
              <a:buFont typeface="Wingdings" pitchFamily="2" charset="2"/>
              <a:buNone/>
            </a:pPr>
            <a:r>
              <a:rPr lang="en-US" altLang="en-US" sz="1600" dirty="0" err="1">
                <a:solidFill>
                  <a:srgbClr val="898989"/>
                </a:solidFill>
                <a:latin typeface="Times New Roman"/>
                <a:cs typeface="Times New Roman"/>
              </a:rPr>
              <a:t>Narasaraopeta</a:t>
            </a:r>
            <a:r>
              <a:rPr lang="en-US" altLang="en-US" sz="1600" dirty="0">
                <a:solidFill>
                  <a:srgbClr val="898989"/>
                </a:solidFill>
                <a:latin typeface="Times New Roman"/>
                <a:cs typeface="Times New Roman"/>
              </a:rPr>
              <a:t> Engineering College (Autonomous),</a:t>
            </a:r>
          </a:p>
          <a:p>
            <a:pPr algn="ctr" eaLnBrk="1" hangingPunct="1">
              <a:lnSpc>
                <a:spcPct val="150000"/>
              </a:lnSpc>
              <a:spcBef>
                <a:spcPct val="20000"/>
              </a:spcBef>
              <a:buFont typeface="Wingdings" pitchFamily="2" charset="2"/>
              <a:buNone/>
            </a:pPr>
            <a:r>
              <a:rPr lang="en-US" altLang="en-US" sz="1600" dirty="0">
                <a:solidFill>
                  <a:srgbClr val="898989"/>
                </a:solidFill>
                <a:latin typeface="Times New Roman"/>
                <a:cs typeface="Times New Roman"/>
              </a:rPr>
              <a:t>Narasaraopet- 522 601.</a:t>
            </a:r>
          </a:p>
        </p:txBody>
      </p:sp>
      <p:pic>
        <p:nvPicPr>
          <p:cNvPr id="9" name="Picture 8"/>
          <p:cNvPicPr>
            <a:picLocks noChangeAspect="1"/>
          </p:cNvPicPr>
          <p:nvPr/>
        </p:nvPicPr>
        <p:blipFill>
          <a:blip r:embed="rId3"/>
          <a:stretch>
            <a:fillRect/>
          </a:stretch>
        </p:blipFill>
        <p:spPr>
          <a:xfrm>
            <a:off x="0" y="90674"/>
            <a:ext cx="3762900" cy="579027"/>
          </a:xfrm>
          <a:prstGeom prst="rect">
            <a:avLst/>
          </a:prstGeom>
        </p:spPr>
      </p:pic>
    </p:spTree>
    <p:extLst>
      <p:ext uri="{BB962C8B-B14F-4D97-AF65-F5344CB8AC3E}">
        <p14:creationId xmlns:p14="http://schemas.microsoft.com/office/powerpoint/2010/main" val="1769691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BLOCK DIAGRAM OR FLOW DIAGRAM</a:t>
            </a:r>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7963" y="1635649"/>
            <a:ext cx="6387886" cy="4213286"/>
          </a:xfrm>
        </p:spPr>
      </p:pic>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02-04-2024</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No.03        Batch No.AG7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10</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7029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normAutofit/>
          </a:bodyPr>
          <a:lstStyle/>
          <a:p>
            <a:pPr algn="ctr"/>
            <a:r>
              <a:rPr lang="en-US" sz="4000" b="1" dirty="0">
                <a:latin typeface="Times New Roman" panose="02020603050405020304" pitchFamily="18" charset="0"/>
                <a:cs typeface="Times New Roman" panose="02020603050405020304" pitchFamily="18" charset="0"/>
              </a:rPr>
              <a:t>METHODOLOGY</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algn="just"/>
            <a:r>
              <a:rPr lang="en-US" sz="2000" dirty="0">
                <a:latin typeface="Times New Roman" pitchFamily="18" charset="0"/>
                <a:cs typeface="Times New Roman" pitchFamily="18" charset="0"/>
              </a:rPr>
              <a:t>The model is fed using </a:t>
            </a:r>
            <a:r>
              <a:rPr lang="en-US" sz="2000" dirty="0" err="1">
                <a:latin typeface="Times New Roman" pitchFamily="18" charset="0"/>
                <a:cs typeface="Times New Roman" pitchFamily="18" charset="0"/>
              </a:rPr>
              <a:t>Kaggle</a:t>
            </a:r>
            <a:r>
              <a:rPr lang="en-US" sz="2000" dirty="0">
                <a:latin typeface="Times New Roman" pitchFamily="18" charset="0"/>
                <a:cs typeface="Times New Roman" pitchFamily="18" charset="0"/>
              </a:rPr>
              <a:t> “air bus ship detection” dataset.</a:t>
            </a:r>
          </a:p>
          <a:p>
            <a:pPr algn="just"/>
            <a:r>
              <a:rPr lang="en-US" sz="2000" dirty="0">
                <a:latin typeface="Times New Roman" pitchFamily="18" charset="0"/>
                <a:cs typeface="Times New Roman" pitchFamily="18" charset="0"/>
              </a:rPr>
              <a:t>The dataset consists of only two attributes, namely image ID and encoded pixels, which are used for the ship detection and visualization purpose.</a:t>
            </a:r>
          </a:p>
          <a:p>
            <a:pPr marL="0" indent="0" algn="just">
              <a:buNone/>
            </a:pPr>
            <a:r>
              <a:rPr lang="en-US" sz="2000" b="1" dirty="0">
                <a:latin typeface="Times New Roman" pitchFamily="18" charset="0"/>
                <a:cs typeface="Times New Roman" pitchFamily="18" charset="0"/>
              </a:rPr>
              <a:t>YOLOv3 model:</a:t>
            </a:r>
          </a:p>
          <a:p>
            <a:pPr algn="just"/>
            <a:r>
              <a:rPr lang="en-US" sz="2000" dirty="0">
                <a:latin typeface="Times New Roman" pitchFamily="18" charset="0"/>
                <a:cs typeface="Times New Roman" pitchFamily="18" charset="0"/>
              </a:rPr>
              <a:t>There are 7 modules in this project. Where every single module performs certain task.</a:t>
            </a:r>
          </a:p>
          <a:p>
            <a:pPr algn="just"/>
            <a:r>
              <a:rPr lang="en-US" sz="2000" dirty="0">
                <a:latin typeface="Times New Roman" pitchFamily="18" charset="0"/>
                <a:cs typeface="Times New Roman" pitchFamily="18" charset="0"/>
              </a:rPr>
              <a:t>Module-1: The model uses the data, which is obtained from </a:t>
            </a:r>
            <a:r>
              <a:rPr lang="en-US" sz="2000" dirty="0" err="1">
                <a:latin typeface="Times New Roman" pitchFamily="18" charset="0"/>
                <a:cs typeface="Times New Roman" pitchFamily="18" charset="0"/>
              </a:rPr>
              <a:t>Kaggle</a:t>
            </a:r>
            <a:r>
              <a:rPr lang="en-US" sz="2000" dirty="0">
                <a:latin typeface="Times New Roman" pitchFamily="18" charset="0"/>
                <a:cs typeface="Times New Roman" pitchFamily="18" charset="0"/>
              </a:rPr>
              <a:t> airbus ship detection dataset.</a:t>
            </a:r>
          </a:p>
          <a:p>
            <a:pPr algn="just"/>
            <a:r>
              <a:rPr lang="en-US" sz="2000" dirty="0">
                <a:latin typeface="Times New Roman" pitchFamily="18" charset="0"/>
                <a:cs typeface="Times New Roman" pitchFamily="18" charset="0"/>
              </a:rPr>
              <a:t>Model-2 : Finding unique images. The model then focuses on obtaining unique images to improve the efficiency and accuracy.</a:t>
            </a:r>
          </a:p>
          <a:p>
            <a:pPr algn="just"/>
            <a:r>
              <a:rPr lang="en-US" sz="2000" dirty="0">
                <a:latin typeface="Times New Roman" pitchFamily="18" charset="0"/>
                <a:cs typeface="Times New Roman" pitchFamily="18" charset="0"/>
              </a:rPr>
              <a:t>Module-3 : Function declaration to encode bounding boxes.</a:t>
            </a:r>
          </a:p>
          <a:p>
            <a:pPr algn="just"/>
            <a:r>
              <a:rPr lang="en-US" sz="2000" dirty="0">
                <a:latin typeface="Times New Roman" pitchFamily="18" charset="0"/>
                <a:cs typeface="Times New Roman" pitchFamily="18" charset="0"/>
              </a:rPr>
              <a:t>Module-4 : Normalize and Drop-encoded pixels. For the purpose of dropping the encoded pixels, drop function is used, which is defined in the Pandas library.</a:t>
            </a:r>
            <a:endParaRPr lang="en-IN" sz="20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02-04-2024</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No.03        Batch No.AG7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11</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8576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normAutofit/>
          </a:bodyPr>
          <a:lstStyle/>
          <a:p>
            <a:pPr algn="ctr"/>
            <a:r>
              <a:rPr lang="en-US" sz="4000" b="1" dirty="0">
                <a:latin typeface="Times New Roman" panose="02020603050405020304" pitchFamily="18" charset="0"/>
                <a:cs typeface="Times New Roman" panose="02020603050405020304" pitchFamily="18" charset="0"/>
              </a:rPr>
              <a:t>METHODOLOGY</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algn="just"/>
            <a:r>
              <a:rPr lang="en-US" sz="2000" dirty="0">
                <a:latin typeface="Times New Roman" panose="02020603050405020304" pitchFamily="18" charset="0"/>
                <a:cs typeface="Times New Roman" panose="02020603050405020304" pitchFamily="18" charset="0"/>
              </a:rPr>
              <a:t>Module-5 : This module removes boxes that are less than 1 percentile. The model finds that there in the range of (0-1) these encoded pixels are removed from the data set, and as a next step, distribution of the ships is evaluated.</a:t>
            </a:r>
          </a:p>
          <a:p>
            <a:pPr algn="just"/>
            <a:r>
              <a:rPr lang="en-US" sz="2000" dirty="0">
                <a:latin typeface="Times New Roman" panose="02020603050405020304" pitchFamily="18" charset="0"/>
                <a:cs typeface="Times New Roman" panose="02020603050405020304" pitchFamily="18" charset="0"/>
              </a:rPr>
              <a:t>Module-6 : It performs </a:t>
            </a:r>
            <a:r>
              <a:rPr lang="en-US" sz="2000" dirty="0" err="1">
                <a:latin typeface="Times New Roman" pitchFamily="18" charset="0"/>
                <a:cs typeface="Times New Roman" pitchFamily="18" charset="0"/>
              </a:rPr>
              <a:t>downsampling</a:t>
            </a:r>
            <a:r>
              <a:rPr lang="en-US" sz="2000" dirty="0">
                <a:latin typeface="Times New Roman" pitchFamily="18" charset="0"/>
                <a:cs typeface="Times New Roman" pitchFamily="18" charset="0"/>
              </a:rPr>
              <a:t>. Since there is large volume of data, only 1000 images from each class are considered for evaluation purpose. This can be done by the help of lambda function.</a:t>
            </a:r>
          </a:p>
          <a:p>
            <a:pPr algn="just"/>
            <a:r>
              <a:rPr lang="en-US" sz="2000" dirty="0">
                <a:latin typeface="Times New Roman" pitchFamily="18" charset="0"/>
                <a:cs typeface="Times New Roman" pitchFamily="18" charset="0"/>
              </a:rPr>
              <a:t>Module-7  : It includes hashing based on the count of the ships and the position of the bounding box within the image dimensions; a hash value is computed and displayed on top of the output.</a:t>
            </a:r>
          </a:p>
          <a:p>
            <a:pPr marL="0" indent="0" algn="just">
              <a:buNone/>
            </a:pPr>
            <a:r>
              <a:rPr lang="en-US" sz="2000" b="1" dirty="0" err="1">
                <a:latin typeface="Times New Roman" pitchFamily="18" charset="0"/>
                <a:cs typeface="Times New Roman" pitchFamily="18" charset="0"/>
              </a:rPr>
              <a:t>K-Means:</a:t>
            </a:r>
            <a:r>
              <a:rPr lang="en-US" sz="2000" b="0" i="0" dirty="0" err="1">
                <a:solidFill>
                  <a:srgbClr val="0D0D0D"/>
                </a:solidFill>
                <a:effectLst/>
                <a:latin typeface="Times New Roman" panose="02020603050405020304" pitchFamily="18" charset="0"/>
                <a:cs typeface="Times New Roman" panose="02020603050405020304" pitchFamily="18" charset="0"/>
              </a:rPr>
              <a:t>K-means</a:t>
            </a:r>
            <a:r>
              <a:rPr lang="en-US" sz="2000" b="0" i="0" dirty="0">
                <a:solidFill>
                  <a:srgbClr val="0D0D0D"/>
                </a:solidFill>
                <a:effectLst/>
                <a:latin typeface="Times New Roman" panose="02020603050405020304" pitchFamily="18" charset="0"/>
                <a:cs typeface="Times New Roman" panose="02020603050405020304" pitchFamily="18" charset="0"/>
              </a:rPr>
              <a:t> clustering is used in ship detection by segmenting satellite or radar images into clusters, with ship-like clusters representing vessels against the background, aiding in automated ship detection and tracking.</a:t>
            </a:r>
          </a:p>
          <a:p>
            <a:pPr marL="0" indent="0" algn="just">
              <a:buNone/>
            </a:pPr>
            <a:r>
              <a:rPr lang="en-US" sz="2000" b="1" dirty="0">
                <a:solidFill>
                  <a:srgbClr val="0D0D0D"/>
                </a:solidFill>
                <a:latin typeface="Times New Roman" panose="02020603050405020304" pitchFamily="18" charset="0"/>
                <a:cs typeface="Times New Roman" panose="02020603050405020304" pitchFamily="18" charset="0"/>
              </a:rPr>
              <a:t>R-CNN:</a:t>
            </a:r>
            <a:r>
              <a:rPr lang="en-US" sz="2000" b="0" i="0" dirty="0">
                <a:solidFill>
                  <a:srgbClr val="0D0D0D"/>
                </a:solidFill>
                <a:effectLst/>
                <a:latin typeface="Times New Roman" panose="02020603050405020304" pitchFamily="18" charset="0"/>
                <a:cs typeface="Times New Roman" panose="02020603050405020304" pitchFamily="18" charset="0"/>
              </a:rPr>
              <a:t>R-CNN (Region-based Convolutional Neural Network) is utilized in ship detection by first proposing regions of interest, then classifying and refining them through convolutional neural networks, enabling accurate identification and localization of ships in images.</a:t>
            </a:r>
            <a:endParaRPr lang="en-US" sz="2000" b="1"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02-04-2024</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No.03        Batch No.AG7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12</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183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574131"/>
            <a:ext cx="10173182" cy="1128009"/>
          </a:xfrm>
        </p:spPr>
        <p:txBody>
          <a:bodyPr>
            <a:normAutofit/>
          </a:bodyPr>
          <a:lstStyle/>
          <a:p>
            <a:pPr algn="ctr"/>
            <a:r>
              <a:rPr lang="en-US" sz="4000" b="1" dirty="0">
                <a:latin typeface="Times New Roman" panose="02020603050405020304" pitchFamily="18" charset="0"/>
                <a:cs typeface="Times New Roman" panose="02020603050405020304" pitchFamily="18" charset="0"/>
              </a:rPr>
              <a:t>IMPLEMENTATION</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r>
              <a:rPr lang="en-US" sz="2000" b="1" dirty="0">
                <a:latin typeface="Times New Roman" panose="02020603050405020304" pitchFamily="18" charset="0"/>
                <a:cs typeface="Times New Roman" panose="02020603050405020304" pitchFamily="18" charset="0"/>
              </a:rPr>
              <a:t>Software Specifications</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Browser: Any latest browser like Chrome</a:t>
            </a:r>
            <a:endParaRPr lang="en-IN"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Operating System: Windows 7 Server or later</a:t>
            </a:r>
            <a:endParaRPr lang="en-IN"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Python (COLAB) </a:t>
            </a:r>
          </a:p>
          <a:p>
            <a:r>
              <a:rPr lang="en-US" sz="2000" b="1" dirty="0">
                <a:latin typeface="Times New Roman" pitchFamily="18" charset="0"/>
                <a:cs typeface="Times New Roman" pitchFamily="18" charset="0"/>
              </a:rPr>
              <a:t>Hardware Specifications:</a:t>
            </a:r>
          </a:p>
          <a:p>
            <a:r>
              <a:rPr lang="en-US" sz="2000" dirty="0">
                <a:latin typeface="Times New Roman" pitchFamily="18" charset="0"/>
                <a:cs typeface="Times New Roman" pitchFamily="18" charset="0"/>
              </a:rPr>
              <a:t>Processor: Intel® Dual Core 2.0GHz minimum</a:t>
            </a:r>
            <a:endParaRPr lang="en-IN"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Hard Disk: 1TB minimum</a:t>
            </a:r>
            <a:endParaRPr lang="en-IN"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RAM: 8GB or more</a:t>
            </a:r>
            <a:endParaRPr lang="en-IN"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02-04-2024</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No.03        Batch No.AG7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13</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5540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521880"/>
            <a:ext cx="10173182" cy="1128009"/>
          </a:xfrm>
        </p:spPr>
        <p:txBody>
          <a:bodyPr>
            <a:normAutofit/>
          </a:bodyPr>
          <a:lstStyle/>
          <a:p>
            <a:pPr algn="ctr"/>
            <a:r>
              <a:rPr lang="en-US" sz="4000" b="1" dirty="0">
                <a:latin typeface="Times New Roman" panose="02020603050405020304" pitchFamily="18" charset="0"/>
                <a:cs typeface="Times New Roman" panose="02020603050405020304" pitchFamily="18" charset="0"/>
              </a:rPr>
              <a:t>RESULTS &amp; ANALYSIS</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r>
              <a:rPr lang="en-US" sz="2000" dirty="0">
                <a:latin typeface="Times New Roman" pitchFamily="18" charset="0"/>
                <a:cs typeface="Times New Roman" pitchFamily="18" charset="0"/>
              </a:rPr>
              <a:t>After performing the pre-processing techniques and dropping the empty images we have plotted the graph shown in Fig 1.</a:t>
            </a:r>
            <a:r>
              <a:rPr lang="en-US" sz="2000" dirty="0">
                <a:effectLst/>
                <a:latin typeface="Times New Roman" panose="02020603050405020304" pitchFamily="18" charset="0"/>
                <a:ea typeface="Times New Roman" panose="02020603050405020304" pitchFamily="18" charset="0"/>
              </a:rPr>
              <a:t>  </a:t>
            </a: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pPr marL="0" indent="0">
              <a:buNone/>
            </a:pP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Fig 1. Areas of Bounding Boxes for ships</a:t>
            </a:r>
            <a:r>
              <a:rPr lang="en-US" dirty="0">
                <a:latin typeface="Times New Roman" panose="02020603050405020304" pitchFamily="18" charset="0"/>
                <a:cs typeface="Times New Roman" panose="02020603050405020304" pitchFamily="18" charset="0"/>
              </a:rPr>
              <a:t>          </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02-04-2024</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No.03        Batch No.AG7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14</a:t>
            </a:fld>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1747" y="2460715"/>
            <a:ext cx="5085347" cy="3035310"/>
          </a:xfrm>
          <a:prstGeom prst="rect">
            <a:avLst/>
          </a:prstGeom>
        </p:spPr>
      </p:pic>
    </p:spTree>
    <p:extLst>
      <p:ext uri="{BB962C8B-B14F-4D97-AF65-F5344CB8AC3E}">
        <p14:creationId xmlns:p14="http://schemas.microsoft.com/office/powerpoint/2010/main" val="1799690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D2F21E-FE97-DE2D-B307-85A74938C2DA}"/>
              </a:ext>
            </a:extLst>
          </p:cNvPr>
          <p:cNvSpPr>
            <a:spLocks noGrp="1"/>
          </p:cNvSpPr>
          <p:nvPr>
            <p:ph type="dt" sz="half" idx="10"/>
          </p:nvPr>
        </p:nvSpPr>
        <p:spPr/>
        <p:txBody>
          <a:bodyPr/>
          <a:lstStyle/>
          <a:p>
            <a:r>
              <a:rPr lang="en-US"/>
              <a:t>02-04-2024</a:t>
            </a:r>
            <a:endParaRPr lang="en-IN"/>
          </a:p>
        </p:txBody>
      </p:sp>
      <p:sp>
        <p:nvSpPr>
          <p:cNvPr id="3" name="Footer Placeholder 2">
            <a:extLst>
              <a:ext uri="{FF2B5EF4-FFF2-40B4-BE49-F238E27FC236}">
                <a16:creationId xmlns:a16="http://schemas.microsoft.com/office/drawing/2014/main" id="{2E3C81F9-7769-D949-0192-2D97C801B638}"/>
              </a:ext>
            </a:extLst>
          </p:cNvPr>
          <p:cNvSpPr>
            <a:spLocks noGrp="1"/>
          </p:cNvSpPr>
          <p:nvPr>
            <p:ph type="ftr" sz="quarter" idx="11"/>
          </p:nvPr>
        </p:nvSpPr>
        <p:spPr/>
        <p:txBody>
          <a:bodyPr/>
          <a:lstStyle/>
          <a:p>
            <a:r>
              <a:rPr lang="en-US"/>
              <a:t>Review No.03        Batch No.AG7         Department of CSE</a:t>
            </a:r>
            <a:endParaRPr lang="en-IN"/>
          </a:p>
        </p:txBody>
      </p:sp>
      <p:sp>
        <p:nvSpPr>
          <p:cNvPr id="4" name="Slide Number Placeholder 3">
            <a:extLst>
              <a:ext uri="{FF2B5EF4-FFF2-40B4-BE49-F238E27FC236}">
                <a16:creationId xmlns:a16="http://schemas.microsoft.com/office/drawing/2014/main" id="{69423295-7B67-883A-53D7-48003A27B947}"/>
              </a:ext>
            </a:extLst>
          </p:cNvPr>
          <p:cNvSpPr>
            <a:spLocks noGrp="1"/>
          </p:cNvSpPr>
          <p:nvPr>
            <p:ph type="sldNum" sz="quarter" idx="12"/>
          </p:nvPr>
        </p:nvSpPr>
        <p:spPr/>
        <p:txBody>
          <a:bodyPr/>
          <a:lstStyle/>
          <a:p>
            <a:fld id="{65DCBD69-296B-4D7C-AF62-9B588FC78772}" type="slidenum">
              <a:rPr lang="en-IN" smtClean="0"/>
              <a:t>15</a:t>
            </a:fld>
            <a:endParaRPr lang="en-IN"/>
          </a:p>
        </p:txBody>
      </p:sp>
      <p:sp>
        <p:nvSpPr>
          <p:cNvPr id="6" name="TextBox 5">
            <a:extLst>
              <a:ext uri="{FF2B5EF4-FFF2-40B4-BE49-F238E27FC236}">
                <a16:creationId xmlns:a16="http://schemas.microsoft.com/office/drawing/2014/main" id="{1A51B309-44CC-7149-F72A-323AF9117AFA}"/>
              </a:ext>
            </a:extLst>
          </p:cNvPr>
          <p:cNvSpPr txBox="1"/>
          <p:nvPr/>
        </p:nvSpPr>
        <p:spPr>
          <a:xfrm>
            <a:off x="3124426" y="4487889"/>
            <a:ext cx="6097554" cy="1477328"/>
          </a:xfrm>
          <a:prstGeom prst="rect">
            <a:avLst/>
          </a:prstGeom>
          <a:noFill/>
        </p:spPr>
        <p:txBody>
          <a:bodyPr wrap="square">
            <a:spAutoFit/>
          </a:bodyPr>
          <a:lstStyle/>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A8DD7F8-3B8C-BE39-5B0B-D88658BC5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105762"/>
            <a:ext cx="5856061" cy="3296661"/>
          </a:xfrm>
          <a:prstGeom prst="rect">
            <a:avLst/>
          </a:prstGeom>
        </p:spPr>
      </p:pic>
      <p:sp>
        <p:nvSpPr>
          <p:cNvPr id="13" name="TextBox 12">
            <a:extLst>
              <a:ext uri="{FF2B5EF4-FFF2-40B4-BE49-F238E27FC236}">
                <a16:creationId xmlns:a16="http://schemas.microsoft.com/office/drawing/2014/main" id="{96D7CD53-88B3-BBE5-E8E7-A572EF82A945}"/>
              </a:ext>
            </a:extLst>
          </p:cNvPr>
          <p:cNvSpPr txBox="1"/>
          <p:nvPr/>
        </p:nvSpPr>
        <p:spPr>
          <a:xfrm>
            <a:off x="1342053" y="1001782"/>
            <a:ext cx="9134669"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Since the data set volume is very high, we are down sampling to select 1000 images from each of the classes(Where more than 1000) as shown in fig 2.</a:t>
            </a:r>
            <a:endParaRPr lang="en-IN"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A0CCBB30-BC13-6433-C264-0A26A16EA195}"/>
              </a:ext>
            </a:extLst>
          </p:cNvPr>
          <p:cNvSpPr txBox="1"/>
          <p:nvPr/>
        </p:nvSpPr>
        <p:spPr>
          <a:xfrm>
            <a:off x="3433664" y="5728996"/>
            <a:ext cx="4719736"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2. Class distribution after Down Sampling </a:t>
            </a:r>
          </a:p>
        </p:txBody>
      </p:sp>
    </p:spTree>
    <p:extLst>
      <p:ext uri="{BB962C8B-B14F-4D97-AF65-F5344CB8AC3E}">
        <p14:creationId xmlns:p14="http://schemas.microsoft.com/office/powerpoint/2010/main" val="3396064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E1895-2D33-493E-F044-35E6E86EF7E2}"/>
              </a:ext>
            </a:extLst>
          </p:cNvPr>
          <p:cNvSpPr>
            <a:spLocks noGrp="1"/>
          </p:cNvSpPr>
          <p:nvPr>
            <p:ph type="title"/>
          </p:nvPr>
        </p:nvSpPr>
        <p:spPr>
          <a:xfrm>
            <a:off x="559837" y="858917"/>
            <a:ext cx="10793963" cy="5320651"/>
          </a:xfrm>
        </p:spPr>
        <p:txBody>
          <a:bodyPr/>
          <a:lstStyle/>
          <a:p>
            <a:endParaRPr lang="en-IN" dirty="0"/>
          </a:p>
        </p:txBody>
      </p:sp>
      <p:sp>
        <p:nvSpPr>
          <p:cNvPr id="3" name="Content Placeholder 2">
            <a:extLst>
              <a:ext uri="{FF2B5EF4-FFF2-40B4-BE49-F238E27FC236}">
                <a16:creationId xmlns:a16="http://schemas.microsoft.com/office/drawing/2014/main" id="{FA3411BA-7E78-7F1B-F4F0-5291419B3E3D}"/>
              </a:ext>
            </a:extLst>
          </p:cNvPr>
          <p:cNvSpPr>
            <a:spLocks noGrp="1"/>
          </p:cNvSpPr>
          <p:nvPr>
            <p:ph idx="1"/>
          </p:nvPr>
        </p:nvSpPr>
        <p:spPr>
          <a:xfrm>
            <a:off x="643812" y="1035698"/>
            <a:ext cx="10532705" cy="5143871"/>
          </a:xfrm>
        </p:spPr>
        <p:txBody>
          <a:bodyPr>
            <a:normAutofit/>
          </a:bodyPr>
          <a:lstStyle/>
          <a:p>
            <a:r>
              <a:rPr lang="en-US" sz="1800" dirty="0">
                <a:latin typeface="Times New Roman" panose="02020603050405020304" pitchFamily="18" charset="0"/>
                <a:ea typeface="Times New Roman" panose="02020603050405020304" pitchFamily="18" charset="0"/>
              </a:rPr>
              <a:t>The Fig 3 </a:t>
            </a:r>
            <a:r>
              <a:rPr lang="en-US" sz="1800" dirty="0">
                <a:effectLst/>
                <a:latin typeface="Times New Roman" panose="02020603050405020304" pitchFamily="18" charset="0"/>
                <a:ea typeface="Times New Roman" panose="02020603050405020304" pitchFamily="18" charset="0"/>
              </a:rPr>
              <a:t>depicts the  performance comparison of  K-</a:t>
            </a:r>
            <a:r>
              <a:rPr lang="en-US" sz="1800" dirty="0" err="1">
                <a:effectLst/>
                <a:latin typeface="Times New Roman" panose="02020603050405020304" pitchFamily="18" charset="0"/>
                <a:ea typeface="Times New Roman" panose="02020603050405020304" pitchFamily="18" charset="0"/>
              </a:rPr>
              <a:t>Means,R</a:t>
            </a:r>
            <a:r>
              <a:rPr lang="en-US" sz="1800" dirty="0">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CNN,and</a:t>
            </a:r>
            <a:r>
              <a:rPr lang="en-US" sz="1800" dirty="0">
                <a:effectLst/>
                <a:latin typeface="Times New Roman" panose="02020603050405020304" pitchFamily="18" charset="0"/>
                <a:ea typeface="Times New Roman" panose="02020603050405020304" pitchFamily="18" charset="0"/>
              </a:rPr>
              <a:t> YOLOv3 algorithms</a:t>
            </a:r>
            <a:r>
              <a:rPr lang="en-US" sz="2400" dirty="0">
                <a:effectLst/>
                <a:latin typeface="Times New Roman" panose="02020603050405020304" pitchFamily="18" charset="0"/>
                <a:ea typeface="Times New Roman" panose="02020603050405020304" pitchFamily="18" charset="0"/>
              </a:rPr>
              <a:t>.</a:t>
            </a:r>
          </a:p>
          <a:p>
            <a:pPr marL="0" indent="0">
              <a:buNone/>
            </a:pPr>
            <a:endParaRPr lang="en-US" sz="2400" dirty="0">
              <a:latin typeface="Times New Roman" panose="02020603050405020304" pitchFamily="18" charset="0"/>
              <a:ea typeface="Times New Roman" panose="02020603050405020304" pitchFamily="18" charset="0"/>
            </a:endParaRPr>
          </a:p>
          <a:p>
            <a:pPr marL="0" indent="0">
              <a:buNone/>
            </a:pPr>
            <a:endParaRPr lang="en-US" sz="2400" dirty="0">
              <a:effectLst/>
              <a:latin typeface="Times New Roman" panose="02020603050405020304" pitchFamily="18" charset="0"/>
              <a:ea typeface="Times New Roman" panose="02020603050405020304" pitchFamily="18" charset="0"/>
            </a:endParaRPr>
          </a:p>
          <a:p>
            <a:pPr marL="0" indent="0">
              <a:buNone/>
            </a:pPr>
            <a:endParaRPr lang="en-US" sz="2000" dirty="0">
              <a:latin typeface="Times New Roman" panose="02020603050405020304" pitchFamily="18" charset="0"/>
              <a:ea typeface="Times New Roman" panose="02020603050405020304" pitchFamily="18" charset="0"/>
            </a:endParaRPr>
          </a:p>
          <a:p>
            <a:pPr marL="0" indent="0">
              <a:buNone/>
            </a:pPr>
            <a:endParaRPr lang="en-US" sz="2000" dirty="0">
              <a:effectLst/>
              <a:latin typeface="Times New Roman" panose="02020603050405020304" pitchFamily="18" charset="0"/>
              <a:ea typeface="Times New Roman" panose="02020603050405020304" pitchFamily="18" charset="0"/>
            </a:endParaRPr>
          </a:p>
          <a:p>
            <a:pPr marL="0" indent="0">
              <a:buNone/>
            </a:pPr>
            <a:endParaRPr lang="en-US" sz="2000" dirty="0">
              <a:effectLst/>
              <a:latin typeface="Times New Roman" panose="02020603050405020304" pitchFamily="18" charset="0"/>
              <a:ea typeface="Times New Roman" panose="02020603050405020304" pitchFamily="18" charset="0"/>
            </a:endParaRPr>
          </a:p>
          <a:p>
            <a:pPr marL="0" indent="0">
              <a:buNone/>
            </a:pPr>
            <a:endParaRPr lang="en-US" sz="2000" dirty="0">
              <a:latin typeface="Times New Roman" panose="02020603050405020304" pitchFamily="18" charset="0"/>
              <a:ea typeface="Times New Roman" panose="02020603050405020304" pitchFamily="18" charset="0"/>
            </a:endParaRPr>
          </a:p>
          <a:p>
            <a:pPr marL="0" indent="0">
              <a:buNone/>
            </a:pPr>
            <a:r>
              <a:rPr lang="en-US" sz="2000" dirty="0">
                <a:effectLst/>
                <a:latin typeface="Times New Roman" panose="02020603050405020304" pitchFamily="18" charset="0"/>
                <a:ea typeface="Times New Roman" panose="02020603050405020304" pitchFamily="18" charset="0"/>
              </a:rPr>
              <a:t>  </a:t>
            </a:r>
          </a:p>
          <a:p>
            <a:pPr marL="0" indent="0">
              <a:buNone/>
            </a:pPr>
            <a:r>
              <a:rPr lang="en-US" sz="2000" dirty="0">
                <a:effectLst/>
                <a:latin typeface="Times New Roman" panose="02020603050405020304" pitchFamily="18" charset="0"/>
                <a:ea typeface="Times New Roman" panose="02020603050405020304" pitchFamily="18" charset="0"/>
              </a:rPr>
              <a:t>               Fig 3.Comparison of model performance with other approaches</a:t>
            </a:r>
          </a:p>
          <a:p>
            <a:r>
              <a:rPr lang="en-US" sz="2000" dirty="0">
                <a:effectLst/>
                <a:latin typeface="Times New Roman" panose="02020603050405020304" pitchFamily="18" charset="0"/>
                <a:ea typeface="Times New Roman" panose="02020603050405020304" pitchFamily="18" charset="0"/>
              </a:rPr>
              <a:t>YOLOV3 has given an highest accuracy of 97% in identifying ships from satellite images as it is going to detect the objects in three levels.</a:t>
            </a:r>
            <a:endParaRPr lang="en-US" sz="2400" dirty="0">
              <a:effectLst/>
              <a:latin typeface="Times New Roman" panose="02020603050405020304" pitchFamily="18" charset="0"/>
              <a:ea typeface="Times New Roman" panose="02020603050405020304" pitchFamily="18" charset="0"/>
            </a:endParaRPr>
          </a:p>
          <a:p>
            <a:pPr marL="0" indent="0">
              <a:buNone/>
            </a:pPr>
            <a:endParaRPr lang="en-US" sz="2000" dirty="0">
              <a:effectLst/>
              <a:latin typeface="Times New Roman" panose="02020603050405020304" pitchFamily="18" charset="0"/>
              <a:ea typeface="Times New Roman" panose="02020603050405020304" pitchFamily="18" charset="0"/>
            </a:endParaRPr>
          </a:p>
        </p:txBody>
      </p:sp>
      <p:sp>
        <p:nvSpPr>
          <p:cNvPr id="4" name="Date Placeholder 3">
            <a:extLst>
              <a:ext uri="{FF2B5EF4-FFF2-40B4-BE49-F238E27FC236}">
                <a16:creationId xmlns:a16="http://schemas.microsoft.com/office/drawing/2014/main" id="{D1ED286E-66DF-8E12-0A18-9D809B5EAAC7}"/>
              </a:ext>
            </a:extLst>
          </p:cNvPr>
          <p:cNvSpPr>
            <a:spLocks noGrp="1"/>
          </p:cNvSpPr>
          <p:nvPr>
            <p:ph type="dt" sz="half" idx="10"/>
          </p:nvPr>
        </p:nvSpPr>
        <p:spPr/>
        <p:txBody>
          <a:bodyPr/>
          <a:lstStyle/>
          <a:p>
            <a:r>
              <a:rPr lang="en-US"/>
              <a:t>02-04-2024</a:t>
            </a:r>
            <a:endParaRPr lang="en-IN"/>
          </a:p>
        </p:txBody>
      </p:sp>
      <p:sp>
        <p:nvSpPr>
          <p:cNvPr id="5" name="Footer Placeholder 4">
            <a:extLst>
              <a:ext uri="{FF2B5EF4-FFF2-40B4-BE49-F238E27FC236}">
                <a16:creationId xmlns:a16="http://schemas.microsoft.com/office/drawing/2014/main" id="{4DB6402B-61C2-612B-22D2-BA0BFCCDB39F}"/>
              </a:ext>
            </a:extLst>
          </p:cNvPr>
          <p:cNvSpPr>
            <a:spLocks noGrp="1"/>
          </p:cNvSpPr>
          <p:nvPr>
            <p:ph type="ftr" sz="quarter" idx="11"/>
          </p:nvPr>
        </p:nvSpPr>
        <p:spPr/>
        <p:txBody>
          <a:bodyPr/>
          <a:lstStyle/>
          <a:p>
            <a:r>
              <a:rPr lang="en-US" dirty="0"/>
              <a:t>Review No.03        Batch No.AG7         Department of CSE</a:t>
            </a:r>
            <a:endParaRPr lang="en-IN" dirty="0"/>
          </a:p>
        </p:txBody>
      </p:sp>
      <p:sp>
        <p:nvSpPr>
          <p:cNvPr id="6" name="Slide Number Placeholder 5">
            <a:extLst>
              <a:ext uri="{FF2B5EF4-FFF2-40B4-BE49-F238E27FC236}">
                <a16:creationId xmlns:a16="http://schemas.microsoft.com/office/drawing/2014/main" id="{6E1F3B5F-48C1-A6C8-88F6-1999ADF60CDD}"/>
              </a:ext>
            </a:extLst>
          </p:cNvPr>
          <p:cNvSpPr>
            <a:spLocks noGrp="1"/>
          </p:cNvSpPr>
          <p:nvPr>
            <p:ph type="sldNum" sz="quarter" idx="12"/>
          </p:nvPr>
        </p:nvSpPr>
        <p:spPr/>
        <p:txBody>
          <a:bodyPr/>
          <a:lstStyle/>
          <a:p>
            <a:fld id="{65DCBD69-296B-4D7C-AF62-9B588FC78772}" type="slidenum">
              <a:rPr lang="en-IN" smtClean="0"/>
              <a:t>16</a:t>
            </a:fld>
            <a:endParaRPr lang="en-IN"/>
          </a:p>
        </p:txBody>
      </p:sp>
      <p:pic>
        <p:nvPicPr>
          <p:cNvPr id="7" name="image10.png">
            <a:extLst>
              <a:ext uri="{FF2B5EF4-FFF2-40B4-BE49-F238E27FC236}">
                <a16:creationId xmlns:a16="http://schemas.microsoft.com/office/drawing/2014/main" id="{B54569B7-473B-219C-94FA-6F477EDDD75C}"/>
              </a:ext>
            </a:extLst>
          </p:cNvPr>
          <p:cNvPicPr>
            <a:picLocks noChangeAspect="1"/>
          </p:cNvPicPr>
          <p:nvPr/>
        </p:nvPicPr>
        <p:blipFill>
          <a:blip r:embed="rId2" cstate="print"/>
          <a:stretch>
            <a:fillRect/>
          </a:stretch>
        </p:blipFill>
        <p:spPr>
          <a:xfrm>
            <a:off x="643812" y="1567543"/>
            <a:ext cx="7524828" cy="2509935"/>
          </a:xfrm>
          <a:prstGeom prst="rect">
            <a:avLst/>
          </a:prstGeom>
        </p:spPr>
      </p:pic>
    </p:spTree>
    <p:extLst>
      <p:ext uri="{BB962C8B-B14F-4D97-AF65-F5344CB8AC3E}">
        <p14:creationId xmlns:p14="http://schemas.microsoft.com/office/powerpoint/2010/main" val="2389355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85696-238B-6953-22A9-3E3DE5AF49A1}"/>
              </a:ext>
            </a:extLst>
          </p:cNvPr>
          <p:cNvSpPr>
            <a:spLocks noGrp="1"/>
          </p:cNvSpPr>
          <p:nvPr>
            <p:ph type="title"/>
          </p:nvPr>
        </p:nvSpPr>
        <p:spPr>
          <a:xfrm>
            <a:off x="838200" y="681037"/>
            <a:ext cx="10515600" cy="1009651"/>
          </a:xfrm>
        </p:spPr>
        <p:txBody>
          <a:bodyPr/>
          <a:lstStyle/>
          <a:p>
            <a:r>
              <a:rPr lang="en-IN" dirty="0"/>
              <a:t> </a:t>
            </a:r>
          </a:p>
        </p:txBody>
      </p:sp>
      <p:sp>
        <p:nvSpPr>
          <p:cNvPr id="3" name="Content Placeholder 2">
            <a:extLst>
              <a:ext uri="{FF2B5EF4-FFF2-40B4-BE49-F238E27FC236}">
                <a16:creationId xmlns:a16="http://schemas.microsoft.com/office/drawing/2014/main" id="{ADA6803C-C743-C280-5506-3A8CE22AC6B1}"/>
              </a:ext>
            </a:extLst>
          </p:cNvPr>
          <p:cNvSpPr>
            <a:spLocks noGrp="1"/>
          </p:cNvSpPr>
          <p:nvPr>
            <p:ph idx="1"/>
          </p:nvPr>
        </p:nvSpPr>
        <p:spPr>
          <a:xfrm>
            <a:off x="912845" y="1253331"/>
            <a:ext cx="10515600" cy="4351338"/>
          </a:xfrm>
        </p:spPr>
        <p:txBody>
          <a:bodyPr>
            <a:normAutofit fontScale="92500" lnSpcReduction="10000"/>
          </a:bodyPr>
          <a:lstStyle/>
          <a:p>
            <a:r>
              <a:rPr lang="en-US" sz="1800" dirty="0">
                <a:latin typeface="Times New Roman" panose="02020603050405020304" pitchFamily="18" charset="0"/>
                <a:ea typeface="Times New Roman" panose="02020603050405020304" pitchFamily="18" charset="0"/>
              </a:rPr>
              <a:t>The  figure 4 shows the </a:t>
            </a:r>
            <a:r>
              <a:rPr lang="en-US" sz="1800" dirty="0">
                <a:effectLst/>
                <a:latin typeface="Times New Roman" panose="02020603050405020304" pitchFamily="18" charset="0"/>
                <a:ea typeface="Times New Roman" panose="02020603050405020304" pitchFamily="18" charset="0"/>
              </a:rPr>
              <a:t>Hashing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Value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along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with</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Count of</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ships.</a:t>
            </a:r>
            <a:endParaRPr lang="en-IN" sz="1800" dirty="0">
              <a:effectLst/>
              <a:latin typeface="Times New Roman" panose="02020603050405020304" pitchFamily="18" charset="0"/>
              <a:ea typeface="Times New Roman" panose="02020603050405020304" pitchFamily="18" charset="0"/>
            </a:endParaRPr>
          </a:p>
          <a:p>
            <a:pPr marL="0" indent="0">
              <a:buNone/>
            </a:pPr>
            <a:r>
              <a:rPr lang="en-IN" dirty="0"/>
              <a:t>   </a:t>
            </a:r>
          </a:p>
          <a:p>
            <a:pPr marL="0" indent="0">
              <a:buNone/>
            </a:pPr>
            <a:r>
              <a:rPr lang="en-IN" dirty="0"/>
              <a:t>                     </a:t>
            </a:r>
          </a:p>
          <a:p>
            <a:pPr marL="0" indent="0">
              <a:buNone/>
            </a:pPr>
            <a:endParaRPr lang="en-IN" dirty="0"/>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                                      Fig 4. Hashing Value along with Count of ships</a:t>
            </a:r>
          </a:p>
          <a:p>
            <a:pPr marL="0" indent="0">
              <a:buNone/>
            </a:pPr>
            <a:r>
              <a:rPr lang="en-IN" dirty="0"/>
              <a:t>                                 </a:t>
            </a:r>
          </a:p>
          <a:p>
            <a:r>
              <a:rPr lang="en-US" sz="1800" dirty="0">
                <a:effectLst/>
                <a:latin typeface="Times New Roman" panose="02020603050405020304" pitchFamily="18" charset="0"/>
                <a:ea typeface="Times New Roman" panose="02020603050405020304" pitchFamily="18" charset="0"/>
              </a:rPr>
              <a:t>SHA-512 algorithm, is used to generate the hashing value. Using a brute force strategy, it would take 2^256 time to decode the hash value without the key.</a:t>
            </a:r>
          </a:p>
          <a:p>
            <a:r>
              <a:rPr lang="en-US" sz="1800" dirty="0">
                <a:effectLst/>
                <a:latin typeface="Times New Roman" panose="02020603050405020304" pitchFamily="18" charset="0"/>
                <a:ea typeface="Times New Roman" panose="02020603050405020304" pitchFamily="18" charset="0"/>
              </a:rPr>
              <a:t>we have used the hash lib encoding algorithm from SHA-512 library, which provides the ships' placements and their value as a count. </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ED827735-E1B5-E701-A5AA-B740B0DD9B09}"/>
              </a:ext>
            </a:extLst>
          </p:cNvPr>
          <p:cNvSpPr>
            <a:spLocks noGrp="1"/>
          </p:cNvSpPr>
          <p:nvPr>
            <p:ph type="dt" sz="half" idx="10"/>
          </p:nvPr>
        </p:nvSpPr>
        <p:spPr/>
        <p:txBody>
          <a:bodyPr/>
          <a:lstStyle/>
          <a:p>
            <a:r>
              <a:rPr lang="en-US"/>
              <a:t>02-04-2024</a:t>
            </a:r>
            <a:endParaRPr lang="en-IN"/>
          </a:p>
        </p:txBody>
      </p:sp>
      <p:sp>
        <p:nvSpPr>
          <p:cNvPr id="5" name="Footer Placeholder 4">
            <a:extLst>
              <a:ext uri="{FF2B5EF4-FFF2-40B4-BE49-F238E27FC236}">
                <a16:creationId xmlns:a16="http://schemas.microsoft.com/office/drawing/2014/main" id="{D74C9AB0-F61F-6F76-21FB-6C714710F8C9}"/>
              </a:ext>
            </a:extLst>
          </p:cNvPr>
          <p:cNvSpPr>
            <a:spLocks noGrp="1"/>
          </p:cNvSpPr>
          <p:nvPr>
            <p:ph type="ftr" sz="quarter" idx="11"/>
          </p:nvPr>
        </p:nvSpPr>
        <p:spPr/>
        <p:txBody>
          <a:bodyPr/>
          <a:lstStyle/>
          <a:p>
            <a:r>
              <a:rPr lang="en-US"/>
              <a:t>Review No.03        Batch No.AG7         Department of CSE</a:t>
            </a:r>
            <a:endParaRPr lang="en-IN"/>
          </a:p>
        </p:txBody>
      </p:sp>
      <p:sp>
        <p:nvSpPr>
          <p:cNvPr id="6" name="Slide Number Placeholder 5">
            <a:extLst>
              <a:ext uri="{FF2B5EF4-FFF2-40B4-BE49-F238E27FC236}">
                <a16:creationId xmlns:a16="http://schemas.microsoft.com/office/drawing/2014/main" id="{4EB54FD6-6854-B59A-79D8-F6949143B97F}"/>
              </a:ext>
            </a:extLst>
          </p:cNvPr>
          <p:cNvSpPr>
            <a:spLocks noGrp="1"/>
          </p:cNvSpPr>
          <p:nvPr>
            <p:ph type="sldNum" sz="quarter" idx="12"/>
          </p:nvPr>
        </p:nvSpPr>
        <p:spPr/>
        <p:txBody>
          <a:bodyPr/>
          <a:lstStyle/>
          <a:p>
            <a:fld id="{65DCBD69-296B-4D7C-AF62-9B588FC78772}" type="slidenum">
              <a:rPr lang="en-IN" smtClean="0"/>
              <a:t>17</a:t>
            </a:fld>
            <a:endParaRPr lang="en-IN"/>
          </a:p>
        </p:txBody>
      </p:sp>
      <p:pic>
        <p:nvPicPr>
          <p:cNvPr id="8" name="Picture 7">
            <a:extLst>
              <a:ext uri="{FF2B5EF4-FFF2-40B4-BE49-F238E27FC236}">
                <a16:creationId xmlns:a16="http://schemas.microsoft.com/office/drawing/2014/main" id="{6798BCB8-3B09-6003-B13C-8D00306F0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0522" y="1623527"/>
            <a:ext cx="3814444" cy="1805473"/>
          </a:xfrm>
          <a:prstGeom prst="rect">
            <a:avLst/>
          </a:prstGeom>
        </p:spPr>
      </p:pic>
    </p:spTree>
    <p:extLst>
      <p:ext uri="{BB962C8B-B14F-4D97-AF65-F5344CB8AC3E}">
        <p14:creationId xmlns:p14="http://schemas.microsoft.com/office/powerpoint/2010/main" val="912040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587194"/>
            <a:ext cx="10173182" cy="1128009"/>
          </a:xfrm>
        </p:spPr>
        <p:txBody>
          <a:bodyPr>
            <a:normAutofit/>
          </a:bodyPr>
          <a:lstStyle/>
          <a:p>
            <a:pPr algn="ctr"/>
            <a:r>
              <a:rPr lang="en-US" sz="4000" b="1" dirty="0">
                <a:latin typeface="Times New Roman" panose="02020603050405020304" pitchFamily="18" charset="0"/>
                <a:cs typeface="Times New Roman" panose="02020603050405020304" pitchFamily="18" charset="0"/>
              </a:rPr>
              <a:t>CONCLUSION and FUTURE SCOPE</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algn="just"/>
            <a:r>
              <a:rPr lang="en-US" sz="2000" b="1" dirty="0">
                <a:latin typeface="Times New Roman" pitchFamily="18" charset="0"/>
                <a:cs typeface="Times New Roman" pitchFamily="18" charset="0"/>
              </a:rPr>
              <a:t>CONCLUSION</a:t>
            </a:r>
            <a:r>
              <a:rPr lang="en-US" sz="2000" dirty="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The developed model is accurate with real-time data and performs well under adverse climatic conditions due to the use of YOLOv3, which performs detection at three different layers.</a:t>
            </a:r>
          </a:p>
          <a:p>
            <a:pPr algn="just"/>
            <a:r>
              <a:rPr lang="en-US" sz="2000" dirty="0">
                <a:latin typeface="Times New Roman" pitchFamily="18" charset="0"/>
                <a:cs typeface="Times New Roman" pitchFamily="18" charset="0"/>
              </a:rPr>
              <a:t>The proposed bounding box function helps in accurately tying the ships and bounding boxes together.</a:t>
            </a:r>
          </a:p>
          <a:p>
            <a:pPr algn="just"/>
            <a:r>
              <a:rPr lang="en-US" sz="2000" dirty="0">
                <a:latin typeface="Times New Roman" pitchFamily="18" charset="0"/>
                <a:cs typeface="Times New Roman" pitchFamily="18" charset="0"/>
              </a:rPr>
              <a:t>By using this approach, more unique and import classes of data can be closely visualized.</a:t>
            </a:r>
          </a:p>
          <a:p>
            <a:pPr algn="just"/>
            <a:r>
              <a:rPr lang="en-US" sz="2000" dirty="0">
                <a:latin typeface="Times New Roman" pitchFamily="18" charset="0"/>
                <a:cs typeface="Times New Roman" pitchFamily="18" charset="0"/>
              </a:rPr>
              <a:t>Higher efficiency can be observed in case of adverse climatic conditions.</a:t>
            </a:r>
          </a:p>
          <a:p>
            <a:pPr algn="just"/>
            <a:r>
              <a:rPr lang="en-US" sz="2000" b="1" dirty="0">
                <a:latin typeface="Times New Roman" pitchFamily="18" charset="0"/>
                <a:cs typeface="Times New Roman" pitchFamily="18" charset="0"/>
              </a:rPr>
              <a:t>FUTURE SCOPE</a:t>
            </a:r>
            <a:r>
              <a:rPr lang="en-US" sz="2000" dirty="0">
                <a:latin typeface="Times New Roman" pitchFamily="18" charset="0"/>
                <a:cs typeface="Times New Roman" pitchFamily="18" charset="0"/>
              </a:rPr>
              <a:t>  : </a:t>
            </a:r>
          </a:p>
          <a:p>
            <a:pPr algn="just"/>
            <a:r>
              <a:rPr lang="en-US" sz="2000" dirty="0">
                <a:latin typeface="Times New Roman" pitchFamily="18" charset="0"/>
                <a:cs typeface="Times New Roman" pitchFamily="18" charset="0"/>
              </a:rPr>
              <a:t>In </a:t>
            </a:r>
            <a:r>
              <a:rPr lang="en-US" sz="2000" dirty="0" err="1">
                <a:latin typeface="Times New Roman" pitchFamily="18" charset="0"/>
                <a:cs typeface="Times New Roman" pitchFamily="18" charset="0"/>
              </a:rPr>
              <a:t>future,it</a:t>
            </a:r>
            <a:r>
              <a:rPr lang="en-US" sz="2000" dirty="0">
                <a:latin typeface="Times New Roman" pitchFamily="18" charset="0"/>
                <a:cs typeface="Times New Roman" pitchFamily="18" charset="0"/>
              </a:rPr>
              <a:t> is proposed to extend the model with </a:t>
            </a:r>
            <a:r>
              <a:rPr lang="en-US" sz="2000">
                <a:latin typeface="Times New Roman" pitchFamily="18" charset="0"/>
                <a:cs typeface="Times New Roman" pitchFamily="18" charset="0"/>
              </a:rPr>
              <a:t>video inputs as well.</a:t>
            </a:r>
            <a:endParaRPr lang="en-US" sz="2000" dirty="0">
              <a:latin typeface="Times New Roman" pitchFamily="18" charset="0"/>
              <a:cs typeface="Times New Roman"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02-04-2024</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No.03        Batch No.AG7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18</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1103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13458" cy="944691"/>
          </a:xfrm>
        </p:spPr>
        <p:txBody>
          <a:bodyPr>
            <a:normAutofit/>
          </a:bodyPr>
          <a:lstStyle/>
          <a:p>
            <a:pPr algn="ctr"/>
            <a:r>
              <a:rPr lang="en-US" sz="4000" b="1" dirty="0">
                <a:latin typeface="Times New Roman" panose="02020603050405020304" pitchFamily="18" charset="0"/>
                <a:cs typeface="Times New Roman" panose="02020603050405020304" pitchFamily="18" charset="0"/>
              </a:rPr>
              <a:t>REFERENCES</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838200" y="1253024"/>
            <a:ext cx="10492946" cy="5048922"/>
          </a:xfrm>
        </p:spPr>
        <p:txBody>
          <a:bodyPr vert="horz" lIns="91440" tIns="45720" rIns="91440" bIns="45720" rtlCol="0" anchor="t">
            <a:noAutofit/>
          </a:bodyPr>
          <a:lstStyle/>
          <a:p>
            <a:pPr algn="just"/>
            <a:r>
              <a:rPr lang="en-IN" sz="1800" dirty="0">
                <a:latin typeface="Times New Roman" pitchFamily="18" charset="0"/>
                <a:cs typeface="Times New Roman" pitchFamily="18" charset="0"/>
              </a:rPr>
              <a:t>Li, X.; </a:t>
            </a:r>
            <a:r>
              <a:rPr lang="en-IN" sz="1800" dirty="0" err="1">
                <a:latin typeface="Times New Roman" pitchFamily="18" charset="0"/>
                <a:cs typeface="Times New Roman" pitchFamily="18" charset="0"/>
              </a:rPr>
              <a:t>Cai</a:t>
            </a:r>
            <a:r>
              <a:rPr lang="en-IN" sz="1800" dirty="0">
                <a:latin typeface="Times New Roman" pitchFamily="18" charset="0"/>
                <a:cs typeface="Times New Roman" pitchFamily="18" charset="0"/>
              </a:rPr>
              <a:t>, K. Method research on ship detection in remote sensing image based on </a:t>
            </a:r>
            <a:r>
              <a:rPr lang="en-IN" sz="1800" dirty="0" err="1">
                <a:latin typeface="Times New Roman" pitchFamily="18" charset="0"/>
                <a:cs typeface="Times New Roman" pitchFamily="18" charset="0"/>
              </a:rPr>
              <a:t>Yolo</a:t>
            </a:r>
            <a:r>
              <a:rPr lang="en-IN" sz="1800" dirty="0">
                <a:latin typeface="Times New Roman" pitchFamily="18" charset="0"/>
                <a:cs typeface="Times New Roman" pitchFamily="18" charset="0"/>
              </a:rPr>
              <a:t> algorithm. In Proceedings of the International Conference on Information Science, Parallel and Distributed Systems (ISPDS), Xi’an, China, 14–16 August 2020; pp. 104–108. [</a:t>
            </a:r>
            <a:r>
              <a:rPr lang="en-IN" sz="1800" dirty="0" err="1">
                <a:latin typeface="Times New Roman" pitchFamily="18" charset="0"/>
                <a:cs typeface="Times New Roman" pitchFamily="18" charset="0"/>
              </a:rPr>
              <a:t>CrossRef</a:t>
            </a:r>
            <a:r>
              <a:rPr lang="en-IN" sz="1800" dirty="0">
                <a:latin typeface="Times New Roman" pitchFamily="18" charset="0"/>
                <a:cs typeface="Times New Roman" pitchFamily="18" charset="0"/>
              </a:rPr>
              <a:t>] </a:t>
            </a:r>
          </a:p>
          <a:p>
            <a:pPr algn="just"/>
            <a:r>
              <a:rPr lang="en-IN" sz="1800" dirty="0">
                <a:latin typeface="Times New Roman" pitchFamily="18" charset="0"/>
                <a:cs typeface="Times New Roman" pitchFamily="18" charset="0"/>
              </a:rPr>
              <a:t> Li, H.; Deng, L.; Yang, C.; Liu, J.; </a:t>
            </a:r>
            <a:r>
              <a:rPr lang="en-IN" sz="1800" dirty="0" err="1">
                <a:latin typeface="Times New Roman" pitchFamily="18" charset="0"/>
                <a:cs typeface="Times New Roman" pitchFamily="18" charset="0"/>
              </a:rPr>
              <a:t>Gu</a:t>
            </a:r>
            <a:r>
              <a:rPr lang="en-IN" sz="1800" dirty="0">
                <a:latin typeface="Times New Roman" pitchFamily="18" charset="0"/>
                <a:cs typeface="Times New Roman" pitchFamily="18" charset="0"/>
              </a:rPr>
              <a:t>, Z. Enhanced YOLO v3 Tiny Network for Real-Time Ship Detection from Visual Image. IEEE Access 2021, 9, 16692–16706. [</a:t>
            </a:r>
            <a:r>
              <a:rPr lang="en-IN" sz="1800" dirty="0" err="1">
                <a:latin typeface="Times New Roman" pitchFamily="18" charset="0"/>
                <a:cs typeface="Times New Roman" pitchFamily="18" charset="0"/>
              </a:rPr>
              <a:t>CrossRef</a:t>
            </a:r>
            <a:r>
              <a:rPr lang="en-IN" sz="1800" dirty="0">
                <a:latin typeface="Times New Roman" pitchFamily="18" charset="0"/>
                <a:cs typeface="Times New Roman" pitchFamily="18" charset="0"/>
              </a:rPr>
              <a:t>] </a:t>
            </a:r>
          </a:p>
          <a:p>
            <a:pPr algn="just"/>
            <a:r>
              <a:rPr lang="en-IN" sz="1800" dirty="0">
                <a:latin typeface="Times New Roman" pitchFamily="18" charset="0"/>
                <a:cs typeface="Times New Roman" pitchFamily="18" charset="0"/>
              </a:rPr>
              <a:t> Wang, Y.; Rajesh, G.; </a:t>
            </a:r>
            <a:r>
              <a:rPr lang="en-IN" sz="1800" dirty="0" err="1">
                <a:latin typeface="Times New Roman" pitchFamily="18" charset="0"/>
                <a:cs typeface="Times New Roman" pitchFamily="18" charset="0"/>
              </a:rPr>
              <a:t>Raajini</a:t>
            </a:r>
            <a:r>
              <a:rPr lang="en-IN" sz="1800" dirty="0">
                <a:latin typeface="Times New Roman" pitchFamily="18" charset="0"/>
                <a:cs typeface="Times New Roman" pitchFamily="18" charset="0"/>
              </a:rPr>
              <a:t>, X.M.; </a:t>
            </a:r>
            <a:r>
              <a:rPr lang="en-IN" sz="1800" dirty="0" err="1">
                <a:latin typeface="Times New Roman" pitchFamily="18" charset="0"/>
                <a:cs typeface="Times New Roman" pitchFamily="18" charset="0"/>
              </a:rPr>
              <a:t>Kritika</a:t>
            </a:r>
            <a:r>
              <a:rPr lang="en-IN" sz="1800" dirty="0">
                <a:latin typeface="Times New Roman" pitchFamily="18" charset="0"/>
                <a:cs typeface="Times New Roman" pitchFamily="18" charset="0"/>
              </a:rPr>
              <a:t>, N.; </a:t>
            </a:r>
            <a:r>
              <a:rPr lang="en-IN" sz="1800" dirty="0" err="1">
                <a:latin typeface="Times New Roman" pitchFamily="18" charset="0"/>
                <a:cs typeface="Times New Roman" pitchFamily="18" charset="0"/>
              </a:rPr>
              <a:t>Kavinkumar</a:t>
            </a:r>
            <a:r>
              <a:rPr lang="en-IN" sz="1800" dirty="0">
                <a:latin typeface="Times New Roman" pitchFamily="18" charset="0"/>
                <a:cs typeface="Times New Roman" pitchFamily="18" charset="0"/>
              </a:rPr>
              <a:t>, A.; Shah, S.B.H. Machine learning-based ship detection and tracking using satellite images for maritime surveillance. J. Ambient </a:t>
            </a:r>
            <a:r>
              <a:rPr lang="en-IN" sz="1800" dirty="0" err="1">
                <a:latin typeface="Times New Roman" pitchFamily="18" charset="0"/>
                <a:cs typeface="Times New Roman" pitchFamily="18" charset="0"/>
              </a:rPr>
              <a:t>Intell</a:t>
            </a:r>
            <a:r>
              <a:rPr lang="en-IN" sz="1800" dirty="0">
                <a:latin typeface="Times New Roman" pitchFamily="18" charset="0"/>
                <a:cs typeface="Times New Roman" pitchFamily="18" charset="0"/>
              </a:rPr>
              <a:t>. Smart Environ. 2021, 13, 361–371. [</a:t>
            </a:r>
            <a:r>
              <a:rPr lang="en-IN" sz="1800" dirty="0" err="1">
                <a:latin typeface="Times New Roman" pitchFamily="18" charset="0"/>
                <a:cs typeface="Times New Roman" pitchFamily="18" charset="0"/>
              </a:rPr>
              <a:t>CrossRef</a:t>
            </a:r>
            <a:r>
              <a:rPr lang="en-IN" sz="1800" dirty="0">
                <a:latin typeface="Times New Roman" pitchFamily="18" charset="0"/>
                <a:cs typeface="Times New Roman" pitchFamily="18" charset="0"/>
              </a:rPr>
              <a:t>]</a:t>
            </a:r>
          </a:p>
          <a:p>
            <a:pPr algn="just"/>
            <a:r>
              <a:rPr lang="en-IN" sz="1800" dirty="0">
                <a:latin typeface="Times New Roman" pitchFamily="18" charset="0"/>
                <a:cs typeface="Times New Roman" pitchFamily="18" charset="0"/>
              </a:rPr>
              <a:t>Hong, Z.; Yang, T.; Tong, X.; Zhang, Y.; Jiang, S.; Zhou, R.; Han, Y.; Wang, J.; Yang, Y.; Liu, S. Multi-Scale Ship Detection from SAR and Optical Imagery Via a More Accurate YOLOv3. IEEE J. Sel. Top. Appl. Earth Obs. Remote Sens. 2021, 14, 6083–6101. [</a:t>
            </a:r>
            <a:r>
              <a:rPr lang="en-IN" sz="1800" dirty="0" err="1">
                <a:latin typeface="Times New Roman" pitchFamily="18" charset="0"/>
                <a:cs typeface="Times New Roman" pitchFamily="18" charset="0"/>
              </a:rPr>
              <a:t>CrossRef</a:t>
            </a:r>
            <a:r>
              <a:rPr lang="en-IN" sz="1800" dirty="0">
                <a:latin typeface="Times New Roman" pitchFamily="18" charset="0"/>
                <a:cs typeface="Times New Roman" pitchFamily="18" charset="0"/>
              </a:rPr>
              <a:t>]</a:t>
            </a:r>
          </a:p>
          <a:p>
            <a:pPr algn="just"/>
            <a:r>
              <a:rPr lang="en-IN" sz="1800" dirty="0">
                <a:latin typeface="Times New Roman" pitchFamily="18" charset="0"/>
                <a:cs typeface="Times New Roman" pitchFamily="18" charset="0"/>
              </a:rPr>
              <a:t> Bo, L.I.; </a:t>
            </a:r>
            <a:r>
              <a:rPr lang="en-IN" sz="1800" dirty="0" err="1">
                <a:latin typeface="Times New Roman" pitchFamily="18" charset="0"/>
                <a:cs typeface="Times New Roman" pitchFamily="18" charset="0"/>
              </a:rPr>
              <a:t>Xiaoyang</a:t>
            </a:r>
            <a:r>
              <a:rPr lang="en-IN" sz="1800" dirty="0">
                <a:latin typeface="Times New Roman" pitchFamily="18" charset="0"/>
                <a:cs typeface="Times New Roman" pitchFamily="18" charset="0"/>
              </a:rPr>
              <a:t>, X.I.E.; </a:t>
            </a:r>
            <a:r>
              <a:rPr lang="en-IN" sz="1800" dirty="0" err="1">
                <a:latin typeface="Times New Roman" pitchFamily="18" charset="0"/>
                <a:cs typeface="Times New Roman" pitchFamily="18" charset="0"/>
              </a:rPr>
              <a:t>Xingxing</a:t>
            </a:r>
            <a:r>
              <a:rPr lang="en-IN" sz="1800" dirty="0">
                <a:latin typeface="Times New Roman" pitchFamily="18" charset="0"/>
                <a:cs typeface="Times New Roman" pitchFamily="18" charset="0"/>
              </a:rPr>
              <a:t>, W.E.I.; </a:t>
            </a:r>
            <a:r>
              <a:rPr lang="en-IN" sz="1800" dirty="0" err="1">
                <a:latin typeface="Times New Roman" pitchFamily="18" charset="0"/>
                <a:cs typeface="Times New Roman" pitchFamily="18" charset="0"/>
              </a:rPr>
              <a:t>Wenting</a:t>
            </a:r>
            <a:r>
              <a:rPr lang="en-IN" sz="1800" dirty="0">
                <a:latin typeface="Times New Roman" pitchFamily="18" charset="0"/>
                <a:cs typeface="Times New Roman" pitchFamily="18" charset="0"/>
              </a:rPr>
              <a:t>, T.A.N.G. Ship detection and classification from optical remote sensing images: A survey. Chin. J. Aeronaut. 2021, 34, 145–163.</a:t>
            </a:r>
          </a:p>
          <a:p>
            <a:pPr algn="just"/>
            <a:r>
              <a:rPr lang="en-IN" sz="1800" dirty="0">
                <a:latin typeface="Times New Roman" pitchFamily="18" charset="0"/>
                <a:cs typeface="Times New Roman" pitchFamily="18" charset="0"/>
              </a:rPr>
              <a:t> </a:t>
            </a:r>
            <a:r>
              <a:rPr lang="en-IN" sz="1800" dirty="0" err="1">
                <a:latin typeface="Times New Roman" pitchFamily="18" charset="0"/>
                <a:cs typeface="Times New Roman" pitchFamily="18" charset="0"/>
              </a:rPr>
              <a:t>Nie</a:t>
            </a:r>
            <a:r>
              <a:rPr lang="en-IN" sz="1800" dirty="0">
                <a:latin typeface="Times New Roman" pitchFamily="18" charset="0"/>
                <a:cs typeface="Times New Roman" pitchFamily="18" charset="0"/>
              </a:rPr>
              <a:t>, X.; </a:t>
            </a:r>
            <a:r>
              <a:rPr lang="en-IN" sz="1800" dirty="0" err="1">
                <a:latin typeface="Times New Roman" pitchFamily="18" charset="0"/>
                <a:cs typeface="Times New Roman" pitchFamily="18" charset="0"/>
              </a:rPr>
              <a:t>Duan</a:t>
            </a:r>
            <a:r>
              <a:rPr lang="en-IN" sz="1800" dirty="0">
                <a:latin typeface="Times New Roman" pitchFamily="18" charset="0"/>
                <a:cs typeface="Times New Roman" pitchFamily="18" charset="0"/>
              </a:rPr>
              <a:t>, M.; Ding, H.; Hu, B.; Wong, E.K. Attention Mask R-CNN for Ship Detection and Segmentation from Remote Sensing Images. IEEE Access 2020, 8, 9325–9334. [</a:t>
            </a:r>
            <a:r>
              <a:rPr lang="en-IN" sz="1800" dirty="0" err="1">
                <a:latin typeface="Times New Roman" pitchFamily="18" charset="0"/>
                <a:cs typeface="Times New Roman" pitchFamily="18" charset="0"/>
              </a:rPr>
              <a:t>CrossRef</a:t>
            </a:r>
            <a:r>
              <a:rPr lang="en-IN" sz="1800" dirty="0">
                <a:latin typeface="Times New Roman" pitchFamily="18" charset="0"/>
                <a:cs typeface="Times New Roman" pitchFamily="18" charset="0"/>
              </a:rPr>
              <a:t>]</a:t>
            </a:r>
          </a:p>
          <a:p>
            <a:pPr algn="just"/>
            <a:r>
              <a:rPr lang="en-IN" sz="1800" dirty="0">
                <a:latin typeface="Times New Roman" pitchFamily="18" charset="0"/>
                <a:cs typeface="Times New Roman" pitchFamily="18" charset="0"/>
              </a:rPr>
              <a:t>Yang, G.; Li, B.; </a:t>
            </a:r>
            <a:r>
              <a:rPr lang="en-IN" sz="1800" dirty="0" err="1">
                <a:latin typeface="Times New Roman" pitchFamily="18" charset="0"/>
                <a:cs typeface="Times New Roman" pitchFamily="18" charset="0"/>
              </a:rPr>
              <a:t>Ji</a:t>
            </a:r>
            <a:r>
              <a:rPr lang="en-IN" sz="1800" dirty="0">
                <a:latin typeface="Times New Roman" pitchFamily="18" charset="0"/>
                <a:cs typeface="Times New Roman" pitchFamily="18" charset="0"/>
              </a:rPr>
              <a:t>, S.; </a:t>
            </a:r>
            <a:r>
              <a:rPr lang="en-IN" sz="1800" dirty="0" err="1">
                <a:latin typeface="Times New Roman" pitchFamily="18" charset="0"/>
                <a:cs typeface="Times New Roman" pitchFamily="18" charset="0"/>
              </a:rPr>
              <a:t>Gao</a:t>
            </a:r>
            <a:r>
              <a:rPr lang="en-IN" sz="1800" dirty="0">
                <a:latin typeface="Times New Roman" pitchFamily="18" charset="0"/>
                <a:cs typeface="Times New Roman" pitchFamily="18" charset="0"/>
              </a:rPr>
              <a:t>, F.; </a:t>
            </a:r>
            <a:r>
              <a:rPr lang="en-IN" sz="1800" dirty="0" err="1">
                <a:latin typeface="Times New Roman" pitchFamily="18" charset="0"/>
                <a:cs typeface="Times New Roman" pitchFamily="18" charset="0"/>
              </a:rPr>
              <a:t>Xu</a:t>
            </a:r>
            <a:r>
              <a:rPr lang="en-IN" sz="1800" dirty="0">
                <a:latin typeface="Times New Roman" pitchFamily="18" charset="0"/>
                <a:cs typeface="Times New Roman" pitchFamily="18" charset="0"/>
              </a:rPr>
              <a:t>, Q. Ship Detection from Optical Satellite Images Based on Sea Surface Analysis. IEEE </a:t>
            </a:r>
            <a:r>
              <a:rPr lang="en-IN" sz="1800" dirty="0" err="1">
                <a:latin typeface="Times New Roman" pitchFamily="18" charset="0"/>
                <a:cs typeface="Times New Roman" pitchFamily="18" charset="0"/>
              </a:rPr>
              <a:t>Geosci</a:t>
            </a:r>
            <a:r>
              <a:rPr lang="en-IN" sz="1800" dirty="0">
                <a:latin typeface="Times New Roman" pitchFamily="18" charset="0"/>
                <a:cs typeface="Times New Roman" pitchFamily="18" charset="0"/>
              </a:rPr>
              <a:t>. Remote Sens. </a:t>
            </a:r>
            <a:r>
              <a:rPr lang="en-IN" sz="1800" dirty="0" err="1">
                <a:latin typeface="Times New Roman" pitchFamily="18" charset="0"/>
                <a:cs typeface="Times New Roman" pitchFamily="18" charset="0"/>
              </a:rPr>
              <a:t>Lett</a:t>
            </a:r>
            <a:r>
              <a:rPr lang="en-IN" sz="1800" dirty="0">
                <a:latin typeface="Times New Roman" pitchFamily="18" charset="0"/>
                <a:cs typeface="Times New Roman" pitchFamily="18" charset="0"/>
              </a:rPr>
              <a:t>. 2013, 11, 641–645. [</a:t>
            </a:r>
            <a:r>
              <a:rPr lang="en-IN" sz="1800" dirty="0" err="1">
                <a:latin typeface="Times New Roman" pitchFamily="18" charset="0"/>
                <a:cs typeface="Times New Roman" pitchFamily="18" charset="0"/>
              </a:rPr>
              <a:t>CrossRef</a:t>
            </a:r>
            <a:r>
              <a:rPr lang="en-IN" sz="1800" dirty="0">
                <a:latin typeface="Times New Roman" pitchFamily="18" charset="0"/>
                <a:cs typeface="Times New Roman" pitchFamily="18" charset="0"/>
              </a:rPr>
              <a:t>]</a:t>
            </a:r>
            <a:endParaRPr lang="en-US" sz="1800" dirty="0">
              <a:latin typeface="Times New Roman" pitchFamily="18" charset="0"/>
              <a:cs typeface="Times New Roman"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02-04-2024</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No.03        Batch No.AG7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19</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3494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normAutofit/>
          </a:bodyPr>
          <a:lstStyle/>
          <a:p>
            <a:pPr algn="ctr"/>
            <a:r>
              <a:rPr lang="en-US" sz="4000" b="1" dirty="0">
                <a:latin typeface="Times New Roman" panose="02020603050405020304" pitchFamily="18" charset="0"/>
                <a:cs typeface="Times New Roman" panose="02020603050405020304" pitchFamily="18" charset="0"/>
              </a:rPr>
              <a:t>OUTLINE</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838200" y="1274193"/>
            <a:ext cx="10515600" cy="4683829"/>
          </a:xfrm>
        </p:spPr>
        <p:txBody>
          <a:bodyPr>
            <a:normAutofit fontScale="62500" lnSpcReduction="20000"/>
          </a:bodyPr>
          <a:lstStyle/>
          <a:p>
            <a:pPr marL="514350" indent="-514350">
              <a:buFont typeface="+mj-lt"/>
              <a:buAutoNum type="arabicPeriod"/>
            </a:pPr>
            <a:r>
              <a:rPr lang="en-IN" dirty="0">
                <a:latin typeface="Times New Roman" panose="02020603050405020304" pitchFamily="18" charset="0"/>
                <a:cs typeface="Times New Roman" panose="02020603050405020304" pitchFamily="18" charset="0"/>
              </a:rPr>
              <a:t>Abstract</a:t>
            </a: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Introduction </a:t>
            </a: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Literature Survey</a:t>
            </a: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Research Gaps</a:t>
            </a: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Problem Statement</a:t>
            </a:r>
          </a:p>
          <a:p>
            <a:pPr marL="514350" indent="-514350">
              <a:buFont typeface="+mj-lt"/>
              <a:buAutoNum type="arabicPeriod"/>
            </a:pPr>
            <a:r>
              <a:rPr lang="en-IN" sz="2900" dirty="0">
                <a:latin typeface="Times New Roman" panose="02020603050405020304" pitchFamily="18" charset="0"/>
                <a:cs typeface="Times New Roman" panose="02020603050405020304" pitchFamily="18" charset="0"/>
              </a:rPr>
              <a:t>Objectives </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Block Diagram / Flow Diagram</a:t>
            </a:r>
            <a:endParaRPr lang="en-IN"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Methodology</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Implementation</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Results and Analysis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Conclusion &amp; Future Scope</a:t>
            </a:r>
            <a:endParaRPr lang="en-IN"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References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Question and Answers</a:t>
            </a:r>
            <a:endParaRPr lang="en-IN"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Acknowledgements</a:t>
            </a:r>
          </a:p>
          <a:p>
            <a:endParaRPr lang="en-US"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02-04-2024</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No.03        Batch No.AG7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2</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6752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09E08-2DC9-6A8D-9D3A-ECAB66A8E5F5}"/>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CE6F778-3D05-2EDB-A37B-57885B0402EE}"/>
              </a:ext>
            </a:extLst>
          </p:cNvPr>
          <p:cNvSpPr>
            <a:spLocks noGrp="1"/>
          </p:cNvSpPr>
          <p:nvPr>
            <p:ph idx="1"/>
          </p:nvPr>
        </p:nvSpPr>
        <p:spPr>
          <a:xfrm>
            <a:off x="827902" y="864973"/>
            <a:ext cx="10501183" cy="5288692"/>
          </a:xfrm>
        </p:spPr>
        <p:txBody>
          <a:bodyPr vert="horz" lIns="91440" tIns="45720" rIns="91440" bIns="45720" rtlCol="0" anchor="t">
            <a:noAutofit/>
          </a:bodyPr>
          <a:lstStyle/>
          <a:p>
            <a:pPr algn="just"/>
            <a:r>
              <a:rPr lang="en-IN" sz="1800" dirty="0" err="1">
                <a:latin typeface="Times New Roman" pitchFamily="18" charset="0"/>
                <a:cs typeface="Times New Roman" pitchFamily="18" charset="0"/>
              </a:rPr>
              <a:t>Hannevik</a:t>
            </a:r>
            <a:r>
              <a:rPr lang="en-IN" sz="1800" dirty="0">
                <a:latin typeface="Times New Roman" pitchFamily="18" charset="0"/>
                <a:cs typeface="Times New Roman" pitchFamily="18" charset="0"/>
              </a:rPr>
              <a:t>, T.N.; Olsen, O.; </a:t>
            </a:r>
            <a:r>
              <a:rPr lang="en-IN" sz="1800" dirty="0" err="1">
                <a:latin typeface="Times New Roman" pitchFamily="18" charset="0"/>
                <a:cs typeface="Times New Roman" pitchFamily="18" charset="0"/>
              </a:rPr>
              <a:t>Skauen</a:t>
            </a:r>
            <a:r>
              <a:rPr lang="en-IN" sz="1800" dirty="0">
                <a:latin typeface="Times New Roman" pitchFamily="18" charset="0"/>
                <a:cs typeface="Times New Roman" pitchFamily="18" charset="0"/>
              </a:rPr>
              <a:t>, A.N.; Olsen, R. Ship detection using high resolution satellite imagery and space-based AIS. In Proceedings of the 2010 International </a:t>
            </a:r>
            <a:r>
              <a:rPr lang="en-IN" sz="1800" dirty="0" err="1">
                <a:latin typeface="Times New Roman" pitchFamily="18" charset="0"/>
                <a:cs typeface="Times New Roman" pitchFamily="18" charset="0"/>
              </a:rPr>
              <a:t>WaterSide</a:t>
            </a:r>
            <a:r>
              <a:rPr lang="en-IN" sz="1800" dirty="0">
                <a:latin typeface="Times New Roman" pitchFamily="18" charset="0"/>
                <a:cs typeface="Times New Roman" pitchFamily="18" charset="0"/>
              </a:rPr>
              <a:t> Security Conference, </a:t>
            </a:r>
            <a:r>
              <a:rPr lang="en-IN" sz="1800" dirty="0" err="1">
                <a:latin typeface="Times New Roman" pitchFamily="18" charset="0"/>
                <a:cs typeface="Times New Roman" pitchFamily="18" charset="0"/>
              </a:rPr>
              <a:t>Carrara</a:t>
            </a:r>
            <a:r>
              <a:rPr lang="en-IN" sz="1800" dirty="0">
                <a:latin typeface="Times New Roman" pitchFamily="18" charset="0"/>
                <a:cs typeface="Times New Roman" pitchFamily="18" charset="0"/>
              </a:rPr>
              <a:t>, Italy, 3–5 November 2010; pp. 1–6. [</a:t>
            </a:r>
            <a:r>
              <a:rPr lang="en-IN" sz="1800" dirty="0" err="1">
                <a:latin typeface="Times New Roman" pitchFamily="18" charset="0"/>
                <a:cs typeface="Times New Roman" pitchFamily="18" charset="0"/>
              </a:rPr>
              <a:t>CrossRef</a:t>
            </a:r>
            <a:r>
              <a:rPr lang="en-IN" sz="1800" dirty="0">
                <a:latin typeface="Times New Roman" pitchFamily="18" charset="0"/>
                <a:cs typeface="Times New Roman" pitchFamily="18" charset="0"/>
              </a:rPr>
              <a:t>] </a:t>
            </a:r>
          </a:p>
          <a:p>
            <a:pPr algn="just"/>
            <a:r>
              <a:rPr lang="en-IN" sz="1800" dirty="0">
                <a:latin typeface="Times New Roman" pitchFamily="18" charset="0"/>
                <a:cs typeface="Times New Roman" pitchFamily="18" charset="0"/>
              </a:rPr>
              <a:t> Wu, H.; Zhang, H.; Zhang, J.; </a:t>
            </a:r>
            <a:r>
              <a:rPr lang="en-IN" sz="1800" dirty="0" err="1">
                <a:latin typeface="Times New Roman" pitchFamily="18" charset="0"/>
                <a:cs typeface="Times New Roman" pitchFamily="18" charset="0"/>
              </a:rPr>
              <a:t>Xu</a:t>
            </a:r>
            <a:r>
              <a:rPr lang="en-IN" sz="1800" dirty="0">
                <a:latin typeface="Times New Roman" pitchFamily="18" charset="0"/>
                <a:cs typeface="Times New Roman" pitchFamily="18" charset="0"/>
              </a:rPr>
              <a:t>, F. Fast aircraft detection in satellite images based on convolutional neural networks. In Proceedings of the 2015 IEEE International Conference on Image Processing (ICIP), Quebec City, QC, Canada, 27–30 September 2015; pp. 4210–4214. [</a:t>
            </a:r>
            <a:r>
              <a:rPr lang="en-IN" sz="1800" dirty="0" err="1">
                <a:latin typeface="Times New Roman" pitchFamily="18" charset="0"/>
                <a:cs typeface="Times New Roman" pitchFamily="18" charset="0"/>
              </a:rPr>
              <a:t>CrossRef</a:t>
            </a:r>
            <a:r>
              <a:rPr lang="en-IN" sz="1800" dirty="0">
                <a:latin typeface="Times New Roman" pitchFamily="18" charset="0"/>
                <a:cs typeface="Times New Roman" pitchFamily="18" charset="0"/>
              </a:rPr>
              <a:t>] </a:t>
            </a:r>
          </a:p>
          <a:p>
            <a:pPr algn="just"/>
            <a:r>
              <a:rPr lang="en-IN" sz="1800" dirty="0">
                <a:latin typeface="Times New Roman" pitchFamily="18" charset="0"/>
                <a:cs typeface="Times New Roman" pitchFamily="18" charset="0"/>
              </a:rPr>
              <a:t>Chen, X.; Xiang, S.; Liu, C.; Pan, C. Aircraft Detection by Deep Belief Nets. In Proceedings of the 2013 2nd IAPR Asian Conference on Pattern Recognition, Okinawa, Japan, 5–8 November 2013; pp. 54–58</a:t>
            </a:r>
          </a:p>
          <a:p>
            <a:pPr algn="just"/>
            <a:r>
              <a:rPr lang="en-IN" sz="1800" dirty="0">
                <a:latin typeface="Times New Roman" pitchFamily="18" charset="0"/>
                <a:cs typeface="Times New Roman" pitchFamily="18" charset="0"/>
              </a:rPr>
              <a:t>Zhang, F.; Du, B.; Zhang, L.; </a:t>
            </a:r>
            <a:r>
              <a:rPr lang="en-IN" sz="1800" dirty="0" err="1">
                <a:latin typeface="Times New Roman" pitchFamily="18" charset="0"/>
                <a:cs typeface="Times New Roman" pitchFamily="18" charset="0"/>
              </a:rPr>
              <a:t>Xu</a:t>
            </a:r>
            <a:r>
              <a:rPr lang="en-IN" sz="1800" dirty="0">
                <a:latin typeface="Times New Roman" pitchFamily="18" charset="0"/>
                <a:cs typeface="Times New Roman" pitchFamily="18" charset="0"/>
              </a:rPr>
              <a:t>, M. Weakly Supervised Learning Based on Coupled Convolutional Neural Networks for Aircraft Detection. IEEE Trans. </a:t>
            </a:r>
            <a:r>
              <a:rPr lang="en-IN" sz="1800" dirty="0" err="1">
                <a:latin typeface="Times New Roman" pitchFamily="18" charset="0"/>
                <a:cs typeface="Times New Roman" pitchFamily="18" charset="0"/>
              </a:rPr>
              <a:t>Geosci</a:t>
            </a:r>
            <a:r>
              <a:rPr lang="en-IN" sz="1800" dirty="0">
                <a:latin typeface="Times New Roman" pitchFamily="18" charset="0"/>
                <a:cs typeface="Times New Roman" pitchFamily="18" charset="0"/>
              </a:rPr>
              <a:t>. Remote Sens. 2016, 54, 5553–5563. [</a:t>
            </a:r>
            <a:r>
              <a:rPr lang="en-IN" sz="1800" dirty="0" err="1">
                <a:latin typeface="Times New Roman" pitchFamily="18" charset="0"/>
                <a:cs typeface="Times New Roman" pitchFamily="18" charset="0"/>
              </a:rPr>
              <a:t>CrossRef</a:t>
            </a:r>
            <a:r>
              <a:rPr lang="en-IN" sz="1800" dirty="0">
                <a:latin typeface="Times New Roman" pitchFamily="18" charset="0"/>
                <a:cs typeface="Times New Roman" pitchFamily="18" charset="0"/>
              </a:rPr>
              <a:t>] </a:t>
            </a:r>
          </a:p>
          <a:p>
            <a:pPr algn="just"/>
            <a:r>
              <a:rPr lang="en-IN" sz="1800" dirty="0">
                <a:latin typeface="Times New Roman" pitchFamily="18" charset="0"/>
                <a:cs typeface="Times New Roman" pitchFamily="18" charset="0"/>
              </a:rPr>
              <a:t>Zhao, K.; </a:t>
            </a:r>
            <a:r>
              <a:rPr lang="en-IN" sz="1800" dirty="0" err="1">
                <a:latin typeface="Times New Roman" pitchFamily="18" charset="0"/>
                <a:cs typeface="Times New Roman" pitchFamily="18" charset="0"/>
              </a:rPr>
              <a:t>Ren</a:t>
            </a:r>
            <a:r>
              <a:rPr lang="en-IN" sz="1800" dirty="0">
                <a:latin typeface="Times New Roman" pitchFamily="18" charset="0"/>
                <a:cs typeface="Times New Roman" pitchFamily="18" charset="0"/>
              </a:rPr>
              <a:t>, X. Small aircraft detection in remote sensing images based on YOLOv3. In IOP Conference Series: Materials Science and Engineering; IOP Publishing: Bristol, UK, 2019; Volume 533, p. 012056. </a:t>
            </a:r>
          </a:p>
          <a:p>
            <a:pPr algn="just"/>
            <a:r>
              <a:rPr lang="en-IN" sz="1800" dirty="0">
                <a:latin typeface="Times New Roman" pitchFamily="18" charset="0"/>
                <a:cs typeface="Times New Roman" pitchFamily="18" charset="0"/>
              </a:rPr>
              <a:t>Ying, R. Airport and Ship Target Detection on Satellite Images Based on YOLO V3 Network. In Proceedings of the China High Resolution Earth Observation Conference, Beijing, China, 19 September 2019; pp. 167–174. [</a:t>
            </a:r>
            <a:r>
              <a:rPr lang="en-IN" sz="1800" dirty="0" err="1">
                <a:latin typeface="Times New Roman" pitchFamily="18" charset="0"/>
                <a:cs typeface="Times New Roman" pitchFamily="18" charset="0"/>
              </a:rPr>
              <a:t>CrossRef</a:t>
            </a:r>
            <a:r>
              <a:rPr lang="en-IN" sz="1800" dirty="0">
                <a:latin typeface="Times New Roman" pitchFamily="18" charset="0"/>
                <a:cs typeface="Times New Roman" pitchFamily="18" charset="0"/>
              </a:rPr>
              <a:t>] </a:t>
            </a:r>
          </a:p>
          <a:p>
            <a:pPr algn="just"/>
            <a:r>
              <a:rPr lang="en-IN" sz="1800" dirty="0">
                <a:latin typeface="Times New Roman" pitchFamily="18" charset="0"/>
                <a:cs typeface="Times New Roman" pitchFamily="18" charset="0"/>
              </a:rPr>
              <a:t>Zhou, L.; Yan, H.; Shan, Y.; </a:t>
            </a:r>
            <a:r>
              <a:rPr lang="en-IN" sz="1800" dirty="0" err="1">
                <a:latin typeface="Times New Roman" pitchFamily="18" charset="0"/>
                <a:cs typeface="Times New Roman" pitchFamily="18" charset="0"/>
              </a:rPr>
              <a:t>Zheng</a:t>
            </a:r>
            <a:r>
              <a:rPr lang="en-IN" sz="1800" dirty="0">
                <a:latin typeface="Times New Roman" pitchFamily="18" charset="0"/>
                <a:cs typeface="Times New Roman" pitchFamily="18" charset="0"/>
              </a:rPr>
              <a:t>, C.; Liu, Y.; </a:t>
            </a:r>
            <a:r>
              <a:rPr lang="en-IN" sz="1800" dirty="0" err="1">
                <a:latin typeface="Times New Roman" pitchFamily="18" charset="0"/>
                <a:cs typeface="Times New Roman" pitchFamily="18" charset="0"/>
              </a:rPr>
              <a:t>Zuo</a:t>
            </a:r>
            <a:r>
              <a:rPr lang="en-IN" sz="1800" dirty="0">
                <a:latin typeface="Times New Roman" pitchFamily="18" charset="0"/>
                <a:cs typeface="Times New Roman" pitchFamily="18" charset="0"/>
              </a:rPr>
              <a:t>, X.; </a:t>
            </a:r>
            <a:r>
              <a:rPr lang="en-IN" sz="1800" dirty="0" err="1">
                <a:latin typeface="Times New Roman" pitchFamily="18" charset="0"/>
                <a:cs typeface="Times New Roman" pitchFamily="18" charset="0"/>
              </a:rPr>
              <a:t>Qiao</a:t>
            </a:r>
            <a:r>
              <a:rPr lang="en-IN" sz="1800" dirty="0">
                <a:latin typeface="Times New Roman" pitchFamily="18" charset="0"/>
                <a:cs typeface="Times New Roman" pitchFamily="18" charset="0"/>
              </a:rPr>
              <a:t>, B. Aircraft Detection for Remote Sensing Images Based on Deep Convolutional Neural Networks. J. </a:t>
            </a:r>
            <a:r>
              <a:rPr lang="en-IN" sz="1800" dirty="0" err="1">
                <a:latin typeface="Times New Roman" pitchFamily="18" charset="0"/>
                <a:cs typeface="Times New Roman" pitchFamily="18" charset="0"/>
              </a:rPr>
              <a:t>Electr</a:t>
            </a:r>
            <a:r>
              <a:rPr lang="en-IN" sz="1800" dirty="0">
                <a:latin typeface="Times New Roman" pitchFamily="18" charset="0"/>
                <a:cs typeface="Times New Roman" pitchFamily="18" charset="0"/>
              </a:rPr>
              <a:t>. </a:t>
            </a:r>
            <a:r>
              <a:rPr lang="en-IN" sz="1800" dirty="0" err="1">
                <a:latin typeface="Times New Roman" pitchFamily="18" charset="0"/>
                <a:cs typeface="Times New Roman" pitchFamily="18" charset="0"/>
              </a:rPr>
              <a:t>Comput</a:t>
            </a:r>
            <a:r>
              <a:rPr lang="en-IN" sz="1800" dirty="0">
                <a:latin typeface="Times New Roman" pitchFamily="18" charset="0"/>
                <a:cs typeface="Times New Roman" pitchFamily="18" charset="0"/>
              </a:rPr>
              <a:t>. Eng. 2021, 2021, 1–16. [</a:t>
            </a:r>
            <a:r>
              <a:rPr lang="en-IN" sz="1800" dirty="0" err="1">
                <a:latin typeface="Times New Roman" pitchFamily="18" charset="0"/>
                <a:cs typeface="Times New Roman" pitchFamily="18" charset="0"/>
              </a:rPr>
              <a:t>CrossRef</a:t>
            </a:r>
            <a:r>
              <a:rPr lang="en-IN" sz="1800" dirty="0">
                <a:latin typeface="Times New Roman" pitchFamily="18" charset="0"/>
                <a:cs typeface="Times New Roman" pitchFamily="18" charset="0"/>
              </a:rPr>
              <a:t>]</a:t>
            </a:r>
            <a:endParaRPr lang="en-US" sz="1800" dirty="0">
              <a:latin typeface="Times New Roman" pitchFamily="18" charset="0"/>
              <a:ea typeface="+mn-lt"/>
              <a:cs typeface="Times New Roman" pitchFamily="18" charset="0"/>
            </a:endParaRPr>
          </a:p>
        </p:txBody>
      </p:sp>
      <p:sp>
        <p:nvSpPr>
          <p:cNvPr id="5" name="Date Placeholder 4">
            <a:extLst>
              <a:ext uri="{FF2B5EF4-FFF2-40B4-BE49-F238E27FC236}">
                <a16:creationId xmlns:a16="http://schemas.microsoft.com/office/drawing/2014/main" id="{90A58AD6-A9B8-E023-2C60-5478794E5FDE}"/>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02-04-2024</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13AFF960-AEDA-F5DE-FAE1-E4D9A6121A38}"/>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No.03        Batch No.AG7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B2D9307D-FAA7-C2FB-B159-B2C286C0F16E}"/>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20</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8091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4DA29-C83E-F491-6812-263D5C0FEDA6}"/>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85AE15D-A995-86B3-0A7E-E6F7A00AAB3D}"/>
              </a:ext>
            </a:extLst>
          </p:cNvPr>
          <p:cNvSpPr>
            <a:spLocks noGrp="1"/>
          </p:cNvSpPr>
          <p:nvPr>
            <p:ph idx="1"/>
          </p:nvPr>
        </p:nvSpPr>
        <p:spPr>
          <a:xfrm>
            <a:off x="771358" y="675941"/>
            <a:ext cx="10515600" cy="5206916"/>
          </a:xfrm>
        </p:spPr>
        <p:txBody>
          <a:bodyPr vert="horz" lIns="91440" tIns="45720" rIns="91440" bIns="45720" rtlCol="0" anchor="t">
            <a:normAutofit lnSpcReduction="10000"/>
          </a:bodyPr>
          <a:lstStyle/>
          <a:p>
            <a:pPr algn="just"/>
            <a:r>
              <a:rPr lang="en-IN" sz="1800" dirty="0">
                <a:latin typeface="Times New Roman" pitchFamily="18" charset="0"/>
                <a:cs typeface="Times New Roman" pitchFamily="18" charset="0"/>
              </a:rPr>
              <a:t>Tang, G.; </a:t>
            </a:r>
            <a:r>
              <a:rPr lang="en-IN" sz="1800" dirty="0" err="1">
                <a:latin typeface="Times New Roman" pitchFamily="18" charset="0"/>
                <a:cs typeface="Times New Roman" pitchFamily="18" charset="0"/>
              </a:rPr>
              <a:t>Zhuge</a:t>
            </a:r>
            <a:r>
              <a:rPr lang="en-IN" sz="1800" dirty="0">
                <a:latin typeface="Times New Roman" pitchFamily="18" charset="0"/>
                <a:cs typeface="Times New Roman" pitchFamily="18" charset="0"/>
              </a:rPr>
              <a:t>, Y.; </a:t>
            </a:r>
            <a:r>
              <a:rPr lang="en-IN" sz="1800" dirty="0" err="1">
                <a:latin typeface="Times New Roman" pitchFamily="18" charset="0"/>
                <a:cs typeface="Times New Roman" pitchFamily="18" charset="0"/>
              </a:rPr>
              <a:t>Claramunt</a:t>
            </a:r>
            <a:r>
              <a:rPr lang="en-IN" sz="1800" dirty="0">
                <a:latin typeface="Times New Roman" pitchFamily="18" charset="0"/>
                <a:cs typeface="Times New Roman" pitchFamily="18" charset="0"/>
              </a:rPr>
              <a:t>, C.; Men, S. N-YOLO: A SAR Ship Detection Using Noise-Classifying and Complete-Target Extraction. Remote Sens. 2021, 13, 871. [</a:t>
            </a:r>
            <a:r>
              <a:rPr lang="en-IN" sz="1800" dirty="0" err="1">
                <a:latin typeface="Times New Roman" pitchFamily="18" charset="0"/>
                <a:cs typeface="Times New Roman" pitchFamily="18" charset="0"/>
              </a:rPr>
              <a:t>CrossRef</a:t>
            </a:r>
            <a:r>
              <a:rPr lang="en-IN" sz="1800" dirty="0">
                <a:latin typeface="Times New Roman" pitchFamily="18" charset="0"/>
                <a:cs typeface="Times New Roman" pitchFamily="18" charset="0"/>
              </a:rPr>
              <a:t>] </a:t>
            </a:r>
          </a:p>
          <a:p>
            <a:pPr algn="just"/>
            <a:r>
              <a:rPr lang="en-IN" sz="1800" dirty="0">
                <a:latin typeface="Times New Roman" pitchFamily="18" charset="0"/>
                <a:cs typeface="Times New Roman" pitchFamily="18" charset="0"/>
              </a:rPr>
              <a:t> </a:t>
            </a:r>
            <a:r>
              <a:rPr lang="en-IN" sz="1800" dirty="0" err="1">
                <a:latin typeface="Times New Roman" pitchFamily="18" charset="0"/>
                <a:cs typeface="Times New Roman" pitchFamily="18" charset="0"/>
              </a:rPr>
              <a:t>Zou</a:t>
            </a:r>
            <a:r>
              <a:rPr lang="en-IN" sz="1800" dirty="0">
                <a:latin typeface="Times New Roman" pitchFamily="18" charset="0"/>
                <a:cs typeface="Times New Roman" pitchFamily="18" charset="0"/>
              </a:rPr>
              <a:t>, L.; Zhang, H.; Wang, C.; Wu, F.; </a:t>
            </a:r>
            <a:r>
              <a:rPr lang="en-IN" sz="1800" dirty="0" err="1">
                <a:latin typeface="Times New Roman" pitchFamily="18" charset="0"/>
                <a:cs typeface="Times New Roman" pitchFamily="18" charset="0"/>
              </a:rPr>
              <a:t>Gu</a:t>
            </a:r>
            <a:r>
              <a:rPr lang="en-IN" sz="1800" dirty="0">
                <a:latin typeface="Times New Roman" pitchFamily="18" charset="0"/>
                <a:cs typeface="Times New Roman" pitchFamily="18" charset="0"/>
              </a:rPr>
              <a:t>, F. MW-ACGAN: Generating </a:t>
            </a:r>
            <a:r>
              <a:rPr lang="en-IN" sz="1800" dirty="0" err="1">
                <a:latin typeface="Times New Roman" pitchFamily="18" charset="0"/>
                <a:cs typeface="Times New Roman" pitchFamily="18" charset="0"/>
              </a:rPr>
              <a:t>Multiscale</a:t>
            </a:r>
            <a:r>
              <a:rPr lang="en-IN" sz="1800" dirty="0">
                <a:latin typeface="Times New Roman" pitchFamily="18" charset="0"/>
                <a:cs typeface="Times New Roman" pitchFamily="18" charset="0"/>
              </a:rPr>
              <a:t> High-Resolution SAR Images for Ship Detection. Sensors 2020, 20, 6673. [</a:t>
            </a:r>
            <a:r>
              <a:rPr lang="en-IN" sz="1800" dirty="0" err="1">
                <a:latin typeface="Times New Roman" pitchFamily="18" charset="0"/>
                <a:cs typeface="Times New Roman" pitchFamily="18" charset="0"/>
              </a:rPr>
              <a:t>CrossRef</a:t>
            </a:r>
            <a:r>
              <a:rPr lang="en-IN" sz="1800" dirty="0">
                <a:latin typeface="Times New Roman" pitchFamily="18" charset="0"/>
                <a:cs typeface="Times New Roman" pitchFamily="18" charset="0"/>
              </a:rPr>
              <a:t>] </a:t>
            </a:r>
          </a:p>
          <a:p>
            <a:pPr algn="just"/>
            <a:r>
              <a:rPr lang="en-IN" sz="1800" dirty="0" err="1">
                <a:latin typeface="Times New Roman" pitchFamily="18" charset="0"/>
                <a:cs typeface="Times New Roman" pitchFamily="18" charset="0"/>
              </a:rPr>
              <a:t>Nie</a:t>
            </a:r>
            <a:r>
              <a:rPr lang="en-IN" sz="1800" dirty="0">
                <a:latin typeface="Times New Roman" pitchFamily="18" charset="0"/>
                <a:cs typeface="Times New Roman" pitchFamily="18" charset="0"/>
              </a:rPr>
              <a:t>, X.; Liu, W.; Wu, W. Ship detection based on enhanced YOLOv3 under complex environments. J. </a:t>
            </a:r>
            <a:r>
              <a:rPr lang="en-IN" sz="1800" dirty="0" err="1">
                <a:latin typeface="Times New Roman" pitchFamily="18" charset="0"/>
                <a:cs typeface="Times New Roman" pitchFamily="18" charset="0"/>
              </a:rPr>
              <a:t>Comput</a:t>
            </a:r>
            <a:r>
              <a:rPr lang="en-IN" sz="1800" dirty="0">
                <a:latin typeface="Times New Roman" pitchFamily="18" charset="0"/>
                <a:cs typeface="Times New Roman" pitchFamily="18" charset="0"/>
              </a:rPr>
              <a:t>. Appl. 2020, 40, 2561–2570.</a:t>
            </a:r>
          </a:p>
          <a:p>
            <a:pPr algn="just"/>
            <a:r>
              <a:rPr lang="en-IN" sz="1800" dirty="0">
                <a:latin typeface="Times New Roman" pitchFamily="18" charset="0"/>
                <a:cs typeface="Times New Roman" pitchFamily="18" charset="0"/>
              </a:rPr>
              <a:t>Chang, L.; Chen, Y.T.; Hung, M.H.; Wang, J.H.; Chang, Y.L. YOLOV3 Based Ship Detection in Visible and Infrared Images. In Proceedings of the 2021 IEEE International Geoscience and Remote Sensing Symposium IGARSS 2021, Brussels, Belgium, 11–16 July 2021; pp. 3549–3552. </a:t>
            </a:r>
          </a:p>
          <a:p>
            <a:pPr algn="just"/>
            <a:r>
              <a:rPr lang="en-IN" sz="1800" dirty="0" err="1">
                <a:latin typeface="Times New Roman" pitchFamily="18" charset="0"/>
                <a:cs typeface="Times New Roman" pitchFamily="18" charset="0"/>
              </a:rPr>
              <a:t>Chaudhary</a:t>
            </a:r>
            <a:r>
              <a:rPr lang="en-IN" sz="1800" dirty="0">
                <a:latin typeface="Times New Roman" pitchFamily="18" charset="0"/>
                <a:cs typeface="Times New Roman" pitchFamily="18" charset="0"/>
              </a:rPr>
              <a:t>, Y.; Mehta, M.; </a:t>
            </a:r>
            <a:r>
              <a:rPr lang="en-IN" sz="1800" dirty="0" err="1">
                <a:latin typeface="Times New Roman" pitchFamily="18" charset="0"/>
                <a:cs typeface="Times New Roman" pitchFamily="18" charset="0"/>
              </a:rPr>
              <a:t>Goel</a:t>
            </a:r>
            <a:r>
              <a:rPr lang="en-IN" sz="1800" dirty="0">
                <a:latin typeface="Times New Roman" pitchFamily="18" charset="0"/>
                <a:cs typeface="Times New Roman" pitchFamily="18" charset="0"/>
              </a:rPr>
              <a:t>, N.; </a:t>
            </a:r>
            <a:r>
              <a:rPr lang="en-IN" sz="1800" dirty="0" err="1">
                <a:latin typeface="Times New Roman" pitchFamily="18" charset="0"/>
                <a:cs typeface="Times New Roman" pitchFamily="18" charset="0"/>
              </a:rPr>
              <a:t>Bhardwaj</a:t>
            </a:r>
            <a:r>
              <a:rPr lang="en-IN" sz="1800" dirty="0">
                <a:latin typeface="Times New Roman" pitchFamily="18" charset="0"/>
                <a:cs typeface="Times New Roman" pitchFamily="18" charset="0"/>
              </a:rPr>
              <a:t>, P.; Gupta, D.; </a:t>
            </a:r>
            <a:r>
              <a:rPr lang="en-IN" sz="1800" dirty="0" err="1">
                <a:latin typeface="Times New Roman" pitchFamily="18" charset="0"/>
                <a:cs typeface="Times New Roman" pitchFamily="18" charset="0"/>
              </a:rPr>
              <a:t>Khanna</a:t>
            </a:r>
            <a:r>
              <a:rPr lang="en-IN" sz="1800" dirty="0">
                <a:latin typeface="Times New Roman" pitchFamily="18" charset="0"/>
                <a:cs typeface="Times New Roman" pitchFamily="18" charset="0"/>
              </a:rPr>
              <a:t>, A. YOLOv3 Remote Sensing SAR Ship Image Detection. Data Anal. </a:t>
            </a:r>
            <a:r>
              <a:rPr lang="en-IN" sz="1800" dirty="0" err="1">
                <a:latin typeface="Times New Roman" pitchFamily="18" charset="0"/>
                <a:cs typeface="Times New Roman" pitchFamily="18" charset="0"/>
              </a:rPr>
              <a:t>Manag</a:t>
            </a:r>
            <a:r>
              <a:rPr lang="en-IN" sz="1800" dirty="0">
                <a:latin typeface="Times New Roman" pitchFamily="18" charset="0"/>
                <a:cs typeface="Times New Roman" pitchFamily="18" charset="0"/>
              </a:rPr>
              <a:t>. 2021, 519–531. [</a:t>
            </a:r>
            <a:r>
              <a:rPr lang="en-IN" sz="1800" dirty="0" err="1">
                <a:latin typeface="Times New Roman" pitchFamily="18" charset="0"/>
                <a:cs typeface="Times New Roman" pitchFamily="18" charset="0"/>
              </a:rPr>
              <a:t>CrossRef</a:t>
            </a:r>
            <a:r>
              <a:rPr lang="en-IN" sz="1800" dirty="0">
                <a:latin typeface="Times New Roman" pitchFamily="18" charset="0"/>
                <a:cs typeface="Times New Roman" pitchFamily="18" charset="0"/>
              </a:rPr>
              <a:t>] </a:t>
            </a:r>
          </a:p>
          <a:p>
            <a:pPr algn="just"/>
            <a:r>
              <a:rPr lang="en-IN" sz="1800" dirty="0">
                <a:latin typeface="Times New Roman" pitchFamily="18" charset="0"/>
                <a:cs typeface="Times New Roman" pitchFamily="18" charset="0"/>
              </a:rPr>
              <a:t>Zhu, M.; Hu, G.; Zhou, H.; Lu, C.; Zhang, Y.; </a:t>
            </a:r>
            <a:r>
              <a:rPr lang="en-IN" sz="1800" dirty="0" err="1">
                <a:latin typeface="Times New Roman" pitchFamily="18" charset="0"/>
                <a:cs typeface="Times New Roman" pitchFamily="18" charset="0"/>
              </a:rPr>
              <a:t>Yue</a:t>
            </a:r>
            <a:r>
              <a:rPr lang="en-IN" sz="1800" dirty="0">
                <a:latin typeface="Times New Roman" pitchFamily="18" charset="0"/>
                <a:cs typeface="Times New Roman" pitchFamily="18" charset="0"/>
              </a:rPr>
              <a:t>, S.; Li, Y. Rapid Ship Detection in SAR Images Based on YOLOv3. In Proceedings of the 2020 5th International Conference on Communication, Image and Signal Processing (CCISP), Chengdu, China, 13–15 November 2020; pp. 214–218. 21. Liu, C.; Li, J. Self-Correction Ship Tracking and Counting with Variable Time Window Based on YOLOv3. Complexity 2021, 2021, 1–9. [</a:t>
            </a:r>
            <a:r>
              <a:rPr lang="en-IN" sz="1800" dirty="0" err="1">
                <a:latin typeface="Times New Roman" pitchFamily="18" charset="0"/>
                <a:cs typeface="Times New Roman" pitchFamily="18" charset="0"/>
              </a:rPr>
              <a:t>CrossRef</a:t>
            </a:r>
            <a:r>
              <a:rPr lang="en-IN" sz="1800" dirty="0">
                <a:latin typeface="Times New Roman" pitchFamily="18" charset="0"/>
                <a:cs typeface="Times New Roman" pitchFamily="18" charset="0"/>
              </a:rPr>
              <a:t>] </a:t>
            </a:r>
          </a:p>
          <a:p>
            <a:pPr algn="just"/>
            <a:r>
              <a:rPr lang="en-IN" sz="1800" dirty="0">
                <a:latin typeface="Times New Roman" pitchFamily="18" charset="0"/>
                <a:cs typeface="Times New Roman" pitchFamily="18" charset="0"/>
              </a:rPr>
              <a:t> </a:t>
            </a:r>
            <a:r>
              <a:rPr lang="en-IN" sz="1800" dirty="0" err="1">
                <a:latin typeface="Times New Roman" pitchFamily="18" charset="0"/>
                <a:cs typeface="Times New Roman" pitchFamily="18" charset="0"/>
              </a:rPr>
              <a:t>Ch</a:t>
            </a:r>
            <a:r>
              <a:rPr lang="en-IN" sz="1800" dirty="0">
                <a:latin typeface="Times New Roman" pitchFamily="18" charset="0"/>
                <a:cs typeface="Times New Roman" pitchFamily="18" charset="0"/>
              </a:rPr>
              <a:t>, R.; </a:t>
            </a:r>
            <a:r>
              <a:rPr lang="en-IN" sz="1800" dirty="0" err="1">
                <a:latin typeface="Times New Roman" pitchFamily="18" charset="0"/>
                <a:cs typeface="Times New Roman" pitchFamily="18" charset="0"/>
              </a:rPr>
              <a:t>Gadekallu</a:t>
            </a:r>
            <a:r>
              <a:rPr lang="en-IN" sz="1800" dirty="0">
                <a:latin typeface="Times New Roman" pitchFamily="18" charset="0"/>
                <a:cs typeface="Times New Roman" pitchFamily="18" charset="0"/>
              </a:rPr>
              <a:t>, T.R.; </a:t>
            </a:r>
            <a:r>
              <a:rPr lang="en-IN" sz="1800" dirty="0" err="1">
                <a:latin typeface="Times New Roman" pitchFamily="18" charset="0"/>
                <a:cs typeface="Times New Roman" pitchFamily="18" charset="0"/>
              </a:rPr>
              <a:t>Abidi</a:t>
            </a:r>
            <a:r>
              <a:rPr lang="en-IN" sz="1800" dirty="0">
                <a:latin typeface="Times New Roman" pitchFamily="18" charset="0"/>
                <a:cs typeface="Times New Roman" pitchFamily="18" charset="0"/>
              </a:rPr>
              <a:t>, M.H.; Al-</a:t>
            </a:r>
            <a:r>
              <a:rPr lang="en-IN" sz="1800" dirty="0" err="1">
                <a:latin typeface="Times New Roman" pitchFamily="18" charset="0"/>
                <a:cs typeface="Times New Roman" pitchFamily="18" charset="0"/>
              </a:rPr>
              <a:t>Ahmari</a:t>
            </a:r>
            <a:r>
              <a:rPr lang="en-IN" sz="1800" dirty="0">
                <a:latin typeface="Times New Roman" pitchFamily="18" charset="0"/>
                <a:cs typeface="Times New Roman" pitchFamily="18" charset="0"/>
              </a:rPr>
              <a:t>, A. Computational System to Classify Cyber Crime Offenses using Machine Learning. Sustainability 2020, 12, 4087. [</a:t>
            </a:r>
            <a:r>
              <a:rPr lang="en-IN" sz="1800" dirty="0" err="1">
                <a:latin typeface="Times New Roman" pitchFamily="18" charset="0"/>
                <a:cs typeface="Times New Roman" pitchFamily="18" charset="0"/>
              </a:rPr>
              <a:t>CrossRef</a:t>
            </a:r>
            <a:r>
              <a:rPr lang="en-IN" sz="1800" dirty="0">
                <a:latin typeface="Times New Roman" pitchFamily="18" charset="0"/>
                <a:cs typeface="Times New Roman" pitchFamily="18" charset="0"/>
              </a:rPr>
              <a:t>]</a:t>
            </a:r>
            <a:endParaRPr lang="en-US" sz="1800" dirty="0">
              <a:latin typeface="Times New Roman" pitchFamily="18" charset="0"/>
              <a:cs typeface="Times New Roman" pitchFamily="18" charset="0"/>
            </a:endParaRPr>
          </a:p>
        </p:txBody>
      </p:sp>
      <p:sp>
        <p:nvSpPr>
          <p:cNvPr id="5" name="Date Placeholder 4">
            <a:extLst>
              <a:ext uri="{FF2B5EF4-FFF2-40B4-BE49-F238E27FC236}">
                <a16:creationId xmlns:a16="http://schemas.microsoft.com/office/drawing/2014/main" id="{2F41358D-CE88-9DC3-EE49-76B97B983571}"/>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02-04-2024</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0DAB2CBD-1691-EF06-4E01-72F92AD86C26}"/>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No.03        Batch No.AG7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A7B224FE-A5DB-39E0-DA01-A4B00B87F5A3}"/>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21</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5055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838200" y="1195431"/>
            <a:ext cx="10515600" cy="4351338"/>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		</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02-04-2024</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No.03        Batch No.AG7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22</a:t>
            </a:fld>
            <a:endParaRPr lang="en-US">
              <a:latin typeface="Times New Roman" panose="02020603050405020304" pitchFamily="18" charset="0"/>
              <a:cs typeface="Times New Roman" panose="02020603050405020304" pitchFamily="18" charset="0"/>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5495" y="1058091"/>
            <a:ext cx="8867640" cy="4679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558937" y="3635046"/>
            <a:ext cx="4598126" cy="707886"/>
          </a:xfrm>
          <a:prstGeom prst="rect">
            <a:avLst/>
          </a:prstGeom>
          <a:noFill/>
        </p:spPr>
        <p:txBody>
          <a:bodyPr wrap="square" rtlCol="0">
            <a:spAutoFit/>
          </a:bodyPr>
          <a:lstStyle/>
          <a:p>
            <a:r>
              <a:rPr lang="en-US" sz="4000" dirty="0">
                <a:solidFill>
                  <a:schemeClr val="bg1"/>
                </a:solidFill>
                <a:latin typeface="Times New Roman" pitchFamily="18" charset="0"/>
                <a:cs typeface="Times New Roman" pitchFamily="18" charset="0"/>
              </a:rPr>
              <a:t>ANY QUESTIONS ?</a:t>
            </a:r>
            <a:endParaRPr lang="en-IN" sz="40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924977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02-04-2024</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No.03        Batch No.AG7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23</a:t>
            </a:fld>
            <a:endParaRPr lang="en-US">
              <a:latin typeface="Times New Roman" panose="02020603050405020304" pitchFamily="18" charset="0"/>
              <a:cs typeface="Times New Roman" panose="02020603050405020304" pitchFamily="18" charset="0"/>
            </a:endParaRPr>
          </a:p>
        </p:txBody>
      </p:sp>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4784" y="1041854"/>
            <a:ext cx="8643879" cy="469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5212081" y="3409406"/>
            <a:ext cx="4519748" cy="707886"/>
          </a:xfrm>
          <a:prstGeom prst="rect">
            <a:avLst/>
          </a:prstGeom>
          <a:noFill/>
        </p:spPr>
        <p:txBody>
          <a:bodyPr wrap="square" rtlCol="0">
            <a:spAutoFit/>
          </a:bodyPr>
          <a:lstStyle/>
          <a:p>
            <a:r>
              <a:rPr lang="en-US" sz="4000" dirty="0">
                <a:solidFill>
                  <a:schemeClr val="bg1"/>
                </a:solidFill>
                <a:latin typeface="Times New Roman" pitchFamily="18" charset="0"/>
                <a:cs typeface="Times New Roman" pitchFamily="18" charset="0"/>
              </a:rPr>
              <a:t>Thank You</a:t>
            </a:r>
            <a:endParaRPr lang="en-IN" sz="40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68791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normAutofit/>
          </a:bodyPr>
          <a:lstStyle/>
          <a:p>
            <a:pPr algn="ctr"/>
            <a:r>
              <a:rPr lang="en-US" sz="4000" b="1" dirty="0">
                <a:latin typeface="Times New Roman" panose="02020603050405020304" pitchFamily="18" charset="0"/>
                <a:cs typeface="Times New Roman" panose="02020603050405020304" pitchFamily="18" charset="0"/>
              </a:rPr>
              <a:t>ABSTRACT</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838200" y="1481496"/>
            <a:ext cx="10515600" cy="4695467"/>
          </a:xfrm>
        </p:spPr>
        <p:txBody>
          <a:bodyPr vert="horz" lIns="91440" tIns="45720" rIns="91440" bIns="45720" rtlCol="0" anchor="t">
            <a:normAutofit fontScale="92500" lnSpcReduction="10000"/>
          </a:bodyPr>
          <a:lstStyle/>
          <a:p>
            <a:pPr marL="104775" marR="1025525" indent="0">
              <a:lnSpc>
                <a:spcPct val="150000"/>
              </a:lnSpc>
              <a:spcBef>
                <a:spcPts val="360"/>
              </a:spcBef>
              <a:spcAft>
                <a:spcPts val="0"/>
              </a:spcAft>
              <a:buNone/>
            </a:pPr>
            <a:r>
              <a:rPr lang="en-US" sz="1800" dirty="0">
                <a:effectLst/>
                <a:latin typeface="Times New Roman" panose="02020603050405020304" pitchFamily="18" charset="0"/>
                <a:ea typeface="Times New Roman" panose="02020603050405020304" pitchFamily="18" charset="0"/>
              </a:rPr>
              <a:t>     When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remote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sensing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pictures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2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marine security, ship detection is essential. The deep</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learning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method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identifying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ships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from</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satellite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photos is covered in this research. In order to achieve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integrity</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Hashing</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included.</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This</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model</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makes</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2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supervised method for classifying images, and then use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You Only Look Once version 3 (YOLOv3) for object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recognition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feature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extraction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from</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deep</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CNN.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Using class labels, semantic segmentation and picture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segmentation are used to determine the object category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 each pixel. Next, with the satellite image's bounding</a:t>
            </a:r>
            <a:r>
              <a:rPr lang="en-US" sz="1800" spc="5"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box</a:t>
            </a:r>
            <a:r>
              <a:rPr lang="en-US" sz="1800" spc="-6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is</a:t>
            </a:r>
            <a:r>
              <a:rPr lang="en-US" sz="1800" spc="-6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defined</a:t>
            </a:r>
            <a:r>
              <a:rPr lang="en-US" sz="1800" spc="-7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and</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helps</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identify</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position</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ship</a:t>
            </a:r>
            <a:r>
              <a:rPr lang="en-US" sz="1800" spc="-2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ship</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count.</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Then,</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concept</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hashing</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using</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SHA-</a:t>
            </a:r>
            <a:r>
              <a:rPr lang="en-US" sz="1800" spc="-2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256 is applied in conjunction with the ship count 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location of bounding box in satellite </a:t>
            </a:r>
            <a:r>
              <a:rPr lang="en-US" sz="1800" dirty="0" err="1">
                <a:effectLst/>
                <a:latin typeface="Times New Roman" panose="02020603050405020304" pitchFamily="18" charset="0"/>
                <a:ea typeface="Times New Roman" panose="02020603050405020304" pitchFamily="18" charset="0"/>
              </a:rPr>
              <a:t>image.A</a:t>
            </a:r>
            <a:r>
              <a:rPr lang="en-US" sz="1800" dirty="0">
                <a:effectLst/>
                <a:latin typeface="Times New Roman" panose="02020603050405020304" pitchFamily="18" charset="0"/>
                <a:ea typeface="Times New Roman" panose="02020603050405020304" pitchFamily="18" charset="0"/>
              </a:rPr>
              <a:t> dataset 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around</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2,30,000</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photos</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from</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Kaggle</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Ships</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used</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test</a:t>
            </a:r>
            <a:r>
              <a:rPr lang="en-US" sz="1800" spc="-2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suggested model.</a:t>
            </a:r>
          </a:p>
          <a:p>
            <a:pPr marL="104775" marR="1025525" indent="0">
              <a:lnSpc>
                <a:spcPct val="150000"/>
              </a:lnSpc>
              <a:spcBef>
                <a:spcPts val="360"/>
              </a:spcBef>
              <a:spcAft>
                <a:spcPts val="0"/>
              </a:spcAft>
              <a:buNone/>
            </a:pPr>
            <a:r>
              <a:rPr lang="en-US" sz="1800"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30% of the data is used for testing, while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remaining 70% is used for training. The bounding box</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location</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ship</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count</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are</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input</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data</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used</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by</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2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hash algorithm. The proposed model achieves integrity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SHA-256.</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model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allows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secure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transmission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 highly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confidential</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images.</a:t>
            </a:r>
            <a:endParaRPr lang="en-IN" sz="2000" dirty="0"/>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02-04-2024</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No.03        Batch No.AG7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dirty="0" smtClean="0">
                <a:latin typeface="Times New Roman" panose="02020603050405020304" pitchFamily="18" charset="0"/>
                <a:cs typeface="Times New Roman" panose="02020603050405020304" pitchFamily="18" charset="0"/>
              </a:rPr>
              <a:t>3</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9108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normAutofit/>
          </a:bodyPr>
          <a:lstStyle/>
          <a:p>
            <a:pPr algn="ctr"/>
            <a:r>
              <a:rPr lang="en-US" sz="4000" b="1" dirty="0">
                <a:latin typeface="Times New Roman" panose="02020603050405020304" pitchFamily="18" charset="0"/>
                <a:cs typeface="Times New Roman" panose="02020603050405020304" pitchFamily="18" charset="0"/>
              </a:rPr>
              <a:t>INTRODUCTION</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algn="just"/>
            <a:r>
              <a:rPr lang="en-US" sz="2000" dirty="0">
                <a:latin typeface="Times New Roman" pitchFamily="18" charset="0"/>
                <a:cs typeface="Times New Roman" pitchFamily="18" charset="0"/>
              </a:rPr>
              <a:t>Detection and secure analysis of ships in satellite imagery to enhance marine security.</a:t>
            </a:r>
          </a:p>
          <a:p>
            <a:pPr algn="just"/>
            <a:r>
              <a:rPr lang="en-US" sz="2000" dirty="0">
                <a:latin typeface="Times New Roman" pitchFamily="18" charset="0"/>
                <a:cs typeface="Times New Roman" pitchFamily="18" charset="0"/>
              </a:rPr>
              <a:t>Utilizes Deep Learning for ship detection in remote sensing satellite images.</a:t>
            </a:r>
          </a:p>
          <a:p>
            <a:pPr algn="just"/>
            <a:r>
              <a:rPr lang="en-US" sz="2000" dirty="0">
                <a:latin typeface="Times New Roman" pitchFamily="18" charset="0"/>
                <a:cs typeface="Times New Roman" pitchFamily="18" charset="0"/>
              </a:rPr>
              <a:t>Supervised image classification is employed initially to classify images.</a:t>
            </a:r>
          </a:p>
          <a:p>
            <a:pPr algn="just"/>
            <a:r>
              <a:rPr lang="en-US" sz="2000" dirty="0">
                <a:latin typeface="Times New Roman" pitchFamily="18" charset="0"/>
                <a:cs typeface="Times New Roman" pitchFamily="18" charset="0"/>
              </a:rPr>
              <a:t>Object detection is performed using You Only Look Once version 3 (YOLOv3) for feature extraction from deep Convolutional Neural Networks (CNN).</a:t>
            </a:r>
          </a:p>
          <a:p>
            <a:pPr algn="just"/>
            <a:r>
              <a:rPr lang="en-US" sz="2000" dirty="0">
                <a:latin typeface="Times New Roman" pitchFamily="18" charset="0"/>
                <a:cs typeface="Times New Roman" pitchFamily="18" charset="0"/>
              </a:rPr>
              <a:t>Applies the SHA-256 algorithm for hashing.</a:t>
            </a:r>
          </a:p>
          <a:p>
            <a:pPr algn="just"/>
            <a:r>
              <a:rPr lang="en-US" sz="2000" dirty="0">
                <a:latin typeface="Times New Roman" pitchFamily="18" charset="0"/>
                <a:cs typeface="Times New Roman" pitchFamily="18" charset="0"/>
              </a:rPr>
              <a:t>Hashing is done in conjunction with ship count and the location of bounding boxes in satellite images.</a:t>
            </a:r>
          </a:p>
          <a:p>
            <a:endParaRPr lang="en-US" sz="2400" dirty="0">
              <a:latin typeface="Times New Roman" pitchFamily="18" charset="0"/>
              <a:cs typeface="Times New Roman" pitchFamily="18" charset="0"/>
            </a:endParaRPr>
          </a:p>
          <a:p>
            <a:endParaRPr lang="en-US" sz="2400" dirty="0"/>
          </a:p>
          <a:p>
            <a:endParaRPr lang="en-US" sz="2400" dirty="0">
              <a:latin typeface="Times New Roman" pitchFamily="18" charset="0"/>
              <a:cs typeface="Times New Roman" pitchFamily="18" charset="0"/>
            </a:endParaRPr>
          </a:p>
          <a:p>
            <a:endParaRPr lang="en-US" dirty="0"/>
          </a:p>
          <a:p>
            <a:pPr marL="0" indent="0">
              <a:buNone/>
            </a:pPr>
            <a:endParaRPr lang="en-US"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02-04-2024</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No.03        Batch No.AG7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4</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5754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61809" y="422673"/>
            <a:ext cx="10173182" cy="562154"/>
          </a:xfrm>
        </p:spPr>
        <p:txBody>
          <a:bodyPr>
            <a:noAutofit/>
          </a:bodyPr>
          <a:lstStyle/>
          <a:p>
            <a:pPr algn="ctr"/>
            <a:r>
              <a:rPr lang="en-US" sz="4000" b="1" dirty="0">
                <a:latin typeface="Times New Roman" panose="02020603050405020304" pitchFamily="18" charset="0"/>
                <a:cs typeface="Times New Roman" panose="02020603050405020304" pitchFamily="18" charset="0"/>
              </a:rPr>
              <a:t>LITERATURE SURVEY</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838200" y="1825625"/>
            <a:ext cx="10515600" cy="3567469"/>
          </a:xfrm>
        </p:spPr>
        <p:txBody>
          <a:bodyPr>
            <a:normAutofit/>
          </a:bodyPr>
          <a:lstStyle/>
          <a:p>
            <a:pPr marL="0" indent="0">
              <a:buNone/>
            </a:pPr>
            <a:endParaRPr lang="en-IN">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02-04-2024</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No.03        Batch No.AG7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5</a:t>
            </a:fld>
            <a:endParaRPr lang="en-US">
              <a:latin typeface="Times New Roman" panose="02020603050405020304" pitchFamily="18" charset="0"/>
              <a:cs typeface="Times New Roman" panose="02020603050405020304" pitchFamily="18" charset="0"/>
            </a:endParaRPr>
          </a:p>
        </p:txBody>
      </p:sp>
      <p:sp>
        <p:nvSpPr>
          <p:cNvPr id="10" name="Content Placeholder 8">
            <a:extLst>
              <a:ext uri="{FF2B5EF4-FFF2-40B4-BE49-F238E27FC236}">
                <a16:creationId xmlns:a16="http://schemas.microsoft.com/office/drawing/2014/main" id="{3E8CACDC-CE1B-448A-5D5F-BF4D715F95AE}"/>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D5492C34-DF62-E3B9-3F6C-997B49ACCC8A}"/>
              </a:ext>
            </a:extLst>
          </p:cNvPr>
          <p:cNvGraphicFramePr>
            <a:graphicFrameLocks noGrp="1"/>
          </p:cNvGraphicFramePr>
          <p:nvPr>
            <p:extLst>
              <p:ext uri="{D42A27DB-BD31-4B8C-83A1-F6EECF244321}">
                <p14:modId xmlns:p14="http://schemas.microsoft.com/office/powerpoint/2010/main" val="743773701"/>
              </p:ext>
            </p:extLst>
          </p:nvPr>
        </p:nvGraphicFramePr>
        <p:xfrm>
          <a:off x="1425847" y="1011815"/>
          <a:ext cx="10173183" cy="5425440"/>
        </p:xfrm>
        <a:graphic>
          <a:graphicData uri="http://schemas.openxmlformats.org/drawingml/2006/table">
            <a:tbl>
              <a:tblPr firstRow="1" bandRow="1">
                <a:tableStyleId>{17292A2E-F333-43FB-9621-5CBBE7FDCDCB}</a:tableStyleId>
              </a:tblPr>
              <a:tblGrid>
                <a:gridCol w="571709">
                  <a:extLst>
                    <a:ext uri="{9D8B030D-6E8A-4147-A177-3AD203B41FA5}">
                      <a16:colId xmlns:a16="http://schemas.microsoft.com/office/drawing/2014/main" val="166576671"/>
                    </a:ext>
                  </a:extLst>
                </a:gridCol>
                <a:gridCol w="1779092">
                  <a:extLst>
                    <a:ext uri="{9D8B030D-6E8A-4147-A177-3AD203B41FA5}">
                      <a16:colId xmlns:a16="http://schemas.microsoft.com/office/drawing/2014/main" val="946789180"/>
                    </a:ext>
                  </a:extLst>
                </a:gridCol>
                <a:gridCol w="1571003">
                  <a:extLst>
                    <a:ext uri="{9D8B030D-6E8A-4147-A177-3AD203B41FA5}">
                      <a16:colId xmlns:a16="http://schemas.microsoft.com/office/drawing/2014/main" val="3483638722"/>
                    </a:ext>
                  </a:extLst>
                </a:gridCol>
                <a:gridCol w="1570859">
                  <a:extLst>
                    <a:ext uri="{9D8B030D-6E8A-4147-A177-3AD203B41FA5}">
                      <a16:colId xmlns:a16="http://schemas.microsoft.com/office/drawing/2014/main" val="1190061112"/>
                    </a:ext>
                  </a:extLst>
                </a:gridCol>
                <a:gridCol w="1773898">
                  <a:extLst>
                    <a:ext uri="{9D8B030D-6E8A-4147-A177-3AD203B41FA5}">
                      <a16:colId xmlns:a16="http://schemas.microsoft.com/office/drawing/2014/main" val="3469305604"/>
                    </a:ext>
                  </a:extLst>
                </a:gridCol>
                <a:gridCol w="1429665">
                  <a:extLst>
                    <a:ext uri="{9D8B030D-6E8A-4147-A177-3AD203B41FA5}">
                      <a16:colId xmlns:a16="http://schemas.microsoft.com/office/drawing/2014/main" val="3853106642"/>
                    </a:ext>
                  </a:extLst>
                </a:gridCol>
                <a:gridCol w="1476957">
                  <a:extLst>
                    <a:ext uri="{9D8B030D-6E8A-4147-A177-3AD203B41FA5}">
                      <a16:colId xmlns:a16="http://schemas.microsoft.com/office/drawing/2014/main" val="1601472594"/>
                    </a:ext>
                  </a:extLst>
                </a:gridCol>
              </a:tblGrid>
              <a:tr h="543462">
                <a:tc>
                  <a:txBody>
                    <a:bodyPr/>
                    <a:lstStyle/>
                    <a:p>
                      <a:pPr algn="just"/>
                      <a:r>
                        <a:rPr lang="en-US" sz="1600" dirty="0">
                          <a:solidFill>
                            <a:schemeClr val="tx1"/>
                          </a:solidFill>
                          <a:latin typeface="Times New Roman" pitchFamily="18" charset="0"/>
                          <a:cs typeface="Times New Roman" pitchFamily="18"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600" dirty="0">
                          <a:solidFill>
                            <a:schemeClr val="tx1"/>
                          </a:solidFill>
                          <a:latin typeface="Times New Roman" pitchFamily="18" charset="0"/>
                          <a:cs typeface="Times New Roman" pitchFamily="18" charset="0"/>
                        </a:rPr>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600" dirty="0">
                          <a:solidFill>
                            <a:schemeClr val="tx1"/>
                          </a:solidFill>
                          <a:latin typeface="Times New Roman" pitchFamily="18" charset="0"/>
                          <a:cs typeface="Times New Roman" pitchFamily="18"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600" dirty="0">
                          <a:solidFill>
                            <a:schemeClr val="tx1"/>
                          </a:solidFill>
                          <a:latin typeface="Times New Roman" pitchFamily="18" charset="0"/>
                          <a:cs typeface="Times New Roman" pitchFamily="18" charset="0"/>
                        </a:rPr>
                        <a:t>Journal Name &amp;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600" dirty="0">
                          <a:solidFill>
                            <a:schemeClr val="tx1"/>
                          </a:solidFill>
                          <a:latin typeface="Times New Roman" pitchFamily="18" charset="0"/>
                          <a:cs typeface="Times New Roman" pitchFamily="18" charset="0"/>
                        </a:rPr>
                        <a:t>Methodology Adapted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600" dirty="0">
                          <a:solidFill>
                            <a:schemeClr val="tx1"/>
                          </a:solidFill>
                          <a:latin typeface="Times New Roman" pitchFamily="18" charset="0"/>
                          <a:cs typeface="Times New Roman" pitchFamily="18" charset="0"/>
                        </a:rPr>
                        <a:t>Key Findings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600" dirty="0">
                          <a:solidFill>
                            <a:schemeClr val="tx1"/>
                          </a:solidFill>
                          <a:latin typeface="Times New Roman" pitchFamily="18" charset="0"/>
                          <a:cs typeface="Times New Roman" pitchFamily="18" charset="0"/>
                        </a:rPr>
                        <a:t>Gaps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7051210"/>
                  </a:ext>
                </a:extLst>
              </a:tr>
              <a:tr h="1086924">
                <a:tc>
                  <a:txBody>
                    <a:bodyPr/>
                    <a:lstStyle/>
                    <a:p>
                      <a:pPr algn="just"/>
                      <a:r>
                        <a:rPr lang="en-US" sz="1400">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Times New Roman" pitchFamily="18" charset="0"/>
                          <a:ea typeface="+mn-ea"/>
                          <a:cs typeface="Times New Roman" pitchFamily="18" charset="0"/>
                        </a:rPr>
                        <a:t>Method research on ship detection in remote sensing image based on Yolo algorithm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0" dirty="0">
                          <a:latin typeface="Times New Roman" pitchFamily="18" charset="0"/>
                          <a:cs typeface="Times New Roman" pitchFamily="18" charset="0"/>
                        </a:rPr>
                        <a:t> </a:t>
                      </a:r>
                      <a:r>
                        <a:rPr lang="en-IN" sz="1400" b="0" dirty="0">
                          <a:latin typeface="Times New Roman" pitchFamily="18" charset="0"/>
                          <a:cs typeface="Times New Roman" pitchFamily="18" charset="0"/>
                        </a:rPr>
                        <a:t>Li, X.; </a:t>
                      </a:r>
                      <a:r>
                        <a:rPr lang="en-IN" sz="1400" b="0" dirty="0" err="1">
                          <a:latin typeface="Times New Roman" pitchFamily="18" charset="0"/>
                          <a:cs typeface="Times New Roman" pitchFamily="18" charset="0"/>
                        </a:rPr>
                        <a:t>Cai</a:t>
                      </a:r>
                      <a:r>
                        <a:rPr lang="en-IN" sz="1400" b="0" dirty="0">
                          <a:latin typeface="Times New Roman" pitchFamily="18" charset="0"/>
                          <a:cs typeface="Times New Roman" pitchFamily="18" charset="0"/>
                        </a:rPr>
                        <a:t>, K</a:t>
                      </a:r>
                      <a:endParaRPr lang="en-US" sz="1400" b="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0" dirty="0">
                          <a:latin typeface="Times New Roman" pitchFamily="18" charset="0"/>
                          <a:cs typeface="Times New Roman" pitchFamily="18" charset="0"/>
                          <a:hlinkClick r:id="rId2"/>
                        </a:rPr>
                        <a:t>http://doi.org/10.1109/ispds51347.2020.00029</a:t>
                      </a:r>
                      <a:r>
                        <a:rPr lang="en-US" sz="1400" b="0" dirty="0">
                          <a:latin typeface="Times New Roman" pitchFamily="18" charset="0"/>
                          <a:cs typeface="Times New Roman" pitchFamily="18" charset="0"/>
                        </a:rPr>
                        <a:t>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sz="1400" b="0" dirty="0">
                          <a:latin typeface="Times New Roman" pitchFamily="18" charset="0"/>
                          <a:cs typeface="Times New Roman" pitchFamily="18" charset="0"/>
                        </a:rPr>
                        <a:t>Feature Extraction,</a:t>
                      </a:r>
                    </a:p>
                    <a:p>
                      <a:pPr marL="285750" indent="-285750" algn="just">
                        <a:buFont typeface="Arial" panose="020B0604020202020204" pitchFamily="34" charset="0"/>
                        <a:buChar char="•"/>
                      </a:pPr>
                      <a:r>
                        <a:rPr lang="en-US" sz="1400" b="0" dirty="0">
                          <a:latin typeface="Times New Roman" pitchFamily="18" charset="0"/>
                          <a:cs typeface="Times New Roman" pitchFamily="18" charset="0"/>
                        </a:rPr>
                        <a:t>Clustering Algorithms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latin typeface="Times New Roman" pitchFamily="18" charset="0"/>
                          <a:cs typeface="Times New Roman" pitchFamily="18" charset="0"/>
                        </a:rPr>
                        <a:t>No Tolerance</a:t>
                      </a:r>
                      <a:r>
                        <a:rPr lang="en-US" sz="1400" baseline="0" dirty="0">
                          <a:latin typeface="Times New Roman" pitchFamily="18" charset="0"/>
                          <a:cs typeface="Times New Roman" pitchFamily="18" charset="0"/>
                        </a:rPr>
                        <a:t> to noise </a:t>
                      </a:r>
                      <a:endParaRPr lang="en-US" sz="1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latin typeface="Times New Roman" pitchFamily="18" charset="0"/>
                          <a:cs typeface="Times New Roman" pitchFamily="18" charset="0"/>
                        </a:rPr>
                        <a:t>No</a:t>
                      </a:r>
                      <a:r>
                        <a:rPr lang="en-US" sz="1400" baseline="0" dirty="0">
                          <a:latin typeface="Times New Roman" pitchFamily="18" charset="0"/>
                          <a:cs typeface="Times New Roman" pitchFamily="18" charset="0"/>
                        </a:rPr>
                        <a:t> </a:t>
                      </a:r>
                      <a:r>
                        <a:rPr lang="en-US" sz="1400" dirty="0">
                          <a:latin typeface="Times New Roman" pitchFamily="18" charset="0"/>
                          <a:cs typeface="Times New Roman" pitchFamily="18" charset="0"/>
                        </a:rPr>
                        <a:t>detailed information regarding layers of detection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25414"/>
                  </a:ext>
                </a:extLst>
              </a:tr>
              <a:tr h="1086924">
                <a:tc>
                  <a:txBody>
                    <a:bodyPr/>
                    <a:lstStyle/>
                    <a:p>
                      <a:pPr algn="just"/>
                      <a:r>
                        <a:rPr lang="en-US" sz="1400">
                          <a:latin typeface="Times New Roman" pitchFamily="18" charset="0"/>
                          <a:cs typeface="Times New Roman"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0" dirty="0">
                          <a:latin typeface="Times New Roman" pitchFamily="18" charset="0"/>
                          <a:cs typeface="Times New Roman" pitchFamily="18" charset="0"/>
                        </a:rPr>
                        <a:t>Enhanced YOLO v3 Tiny Network for Real-Time Ship Detection From Visual Image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400" b="0" dirty="0">
                          <a:latin typeface="Times New Roman" pitchFamily="18" charset="0"/>
                          <a:cs typeface="Times New Roman" pitchFamily="18" charset="0"/>
                        </a:rPr>
                        <a:t>HAO</a:t>
                      </a:r>
                      <a:r>
                        <a:rPr lang="en-IN" sz="1400" b="0" baseline="0" dirty="0">
                          <a:latin typeface="Times New Roman" pitchFamily="18" charset="0"/>
                          <a:cs typeface="Times New Roman" pitchFamily="18" charset="0"/>
                        </a:rPr>
                        <a:t> </a:t>
                      </a:r>
                      <a:r>
                        <a:rPr lang="en-IN" sz="1400" b="0" dirty="0">
                          <a:latin typeface="Times New Roman" pitchFamily="18" charset="0"/>
                          <a:cs typeface="Times New Roman" pitchFamily="18" charset="0"/>
                        </a:rPr>
                        <a:t>LIANBING DENG1 , CHENG YANG2 , JIANBO LIU2</a:t>
                      </a:r>
                      <a:endParaRPr lang="en-US" sz="1400" b="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0" dirty="0">
                          <a:latin typeface="Times New Roman" pitchFamily="18" charset="0"/>
                          <a:cs typeface="Times New Roman" pitchFamily="18" charset="0"/>
                          <a:hlinkClick r:id="rId3"/>
                        </a:rPr>
                        <a:t>http://doi.org/10.1109/ACCESS.2021.3053956</a:t>
                      </a:r>
                      <a:r>
                        <a:rPr lang="en-US" sz="1400" b="0" dirty="0">
                          <a:latin typeface="Times New Roman" pitchFamily="18" charset="0"/>
                          <a:cs typeface="Times New Roman" pitchFamily="18" charset="0"/>
                        </a:rPr>
                        <a:t> , 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0" dirty="0">
                          <a:latin typeface="Times New Roman" pitchFamily="18" charset="0"/>
                          <a:cs typeface="Times New Roman" pitchFamily="18" charset="0"/>
                        </a:rPr>
                        <a:t>Enhanced</a:t>
                      </a:r>
                      <a:r>
                        <a:rPr lang="en-US" sz="1400" b="0" baseline="0" dirty="0">
                          <a:latin typeface="Times New Roman" pitchFamily="18" charset="0"/>
                          <a:cs typeface="Times New Roman" pitchFamily="18" charset="0"/>
                        </a:rPr>
                        <a:t> YOLOV3</a:t>
                      </a:r>
                      <a:endParaRPr lang="en-US" sz="1400" b="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latin typeface="Times New Roman" pitchFamily="18" charset="0"/>
                          <a:cs typeface="Times New Roman" pitchFamily="18" charset="0"/>
                        </a:rPr>
                        <a:t>Usage</a:t>
                      </a:r>
                      <a:r>
                        <a:rPr lang="en-US" sz="1400" baseline="0" dirty="0">
                          <a:latin typeface="Times New Roman" pitchFamily="18" charset="0"/>
                          <a:cs typeface="Times New Roman" pitchFamily="18" charset="0"/>
                        </a:rPr>
                        <a:t> of Video frames in order to identify ships</a:t>
                      </a:r>
                      <a:endParaRPr lang="en-US" sz="1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latin typeface="Times New Roman" pitchFamily="18" charset="0"/>
                          <a:cs typeface="Times New Roman" pitchFamily="18" charset="0"/>
                        </a:rPr>
                        <a:t>Limitations</a:t>
                      </a:r>
                      <a:r>
                        <a:rPr lang="en-US" sz="1400" baseline="0" dirty="0">
                          <a:latin typeface="Times New Roman" pitchFamily="18" charset="0"/>
                          <a:cs typeface="Times New Roman" pitchFamily="18" charset="0"/>
                        </a:rPr>
                        <a:t> of  video fames and implementations</a:t>
                      </a:r>
                      <a:endParaRPr lang="en-US" sz="1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8357853"/>
                  </a:ext>
                </a:extLst>
              </a:tr>
              <a:tr h="1141933">
                <a:tc>
                  <a:txBody>
                    <a:bodyPr/>
                    <a:lstStyle/>
                    <a:p>
                      <a:pPr algn="just"/>
                      <a:r>
                        <a:rPr lang="en-US" sz="1400">
                          <a:latin typeface="Times New Roman" pitchFamily="18" charset="0"/>
                          <a:cs typeface="Times New Roman"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Times New Roman" pitchFamily="18" charset="0"/>
                          <a:ea typeface="+mn-ea"/>
                          <a:cs typeface="Times New Roman" pitchFamily="18" charset="0"/>
                        </a:rPr>
                        <a:t>Machine learning-based ship detection and tracking using satellite images for maritime surveillance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400" b="0" dirty="0">
                          <a:latin typeface="Times New Roman" pitchFamily="18" charset="0"/>
                          <a:cs typeface="Times New Roman" pitchFamily="18" charset="0"/>
                        </a:rPr>
                        <a:t>Wang, Y.; Rajesh, G.; </a:t>
                      </a:r>
                      <a:r>
                        <a:rPr lang="en-IN" sz="1400" b="0" dirty="0" err="1">
                          <a:latin typeface="Times New Roman" pitchFamily="18" charset="0"/>
                          <a:cs typeface="Times New Roman" pitchFamily="18" charset="0"/>
                        </a:rPr>
                        <a:t>Raajini</a:t>
                      </a:r>
                      <a:r>
                        <a:rPr lang="en-IN" sz="1400" b="0" dirty="0">
                          <a:latin typeface="Times New Roman" pitchFamily="18" charset="0"/>
                          <a:cs typeface="Times New Roman" pitchFamily="18" charset="0"/>
                        </a:rPr>
                        <a:t>, X.M.; Kritika, N.;</a:t>
                      </a:r>
                      <a:r>
                        <a:rPr lang="en-IN" sz="1400" b="0" baseline="0" dirty="0">
                          <a:latin typeface="Times New Roman" pitchFamily="18" charset="0"/>
                          <a:cs typeface="Times New Roman" pitchFamily="18" charset="0"/>
                        </a:rPr>
                        <a:t>  </a:t>
                      </a:r>
                      <a:r>
                        <a:rPr lang="en-IN" sz="1400" b="0" dirty="0" err="1">
                          <a:latin typeface="Times New Roman" pitchFamily="18" charset="0"/>
                          <a:cs typeface="Times New Roman" pitchFamily="18" charset="0"/>
                        </a:rPr>
                        <a:t>Kavinkumar</a:t>
                      </a:r>
                      <a:r>
                        <a:rPr lang="en-IN" sz="1400" b="0" dirty="0">
                          <a:latin typeface="Times New Roman" pitchFamily="18" charset="0"/>
                          <a:cs typeface="Times New Roman" pitchFamily="18" charset="0"/>
                        </a:rPr>
                        <a:t>, A.; Shah</a:t>
                      </a:r>
                      <a:endParaRPr lang="en-US" sz="1400" b="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0" dirty="0">
                          <a:latin typeface="Times New Roman" pitchFamily="18" charset="0"/>
                          <a:cs typeface="Times New Roman" pitchFamily="18" charset="0"/>
                          <a:hlinkClick r:id="rId4"/>
                        </a:rPr>
                        <a:t>http://doi.org/10.3233/AIS-210610</a:t>
                      </a:r>
                      <a:r>
                        <a:rPr lang="en-US" sz="1400" b="0" dirty="0">
                          <a:latin typeface="Times New Roman" pitchFamily="18" charset="0"/>
                          <a:cs typeface="Times New Roman" pitchFamily="18" charset="0"/>
                        </a:rPr>
                        <a:t> , 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sz="1400" b="0" i="0" kern="1200" dirty="0">
                          <a:solidFill>
                            <a:schemeClr val="tx1"/>
                          </a:solidFill>
                          <a:effectLst/>
                          <a:latin typeface="Times New Roman" pitchFamily="18" charset="0"/>
                          <a:ea typeface="+mn-ea"/>
                          <a:cs typeface="Times New Roman" pitchFamily="18" charset="0"/>
                        </a:rPr>
                        <a:t>SVM, </a:t>
                      </a:r>
                    </a:p>
                    <a:p>
                      <a:pPr marL="285750" indent="-285750" algn="just">
                        <a:buFont typeface="Arial" panose="020B0604020202020204" pitchFamily="34" charset="0"/>
                        <a:buChar char="•"/>
                      </a:pPr>
                      <a:r>
                        <a:rPr lang="en-US" sz="1400" b="0" i="0" kern="1200" dirty="0">
                          <a:solidFill>
                            <a:schemeClr val="tx1"/>
                          </a:solidFill>
                          <a:effectLst/>
                          <a:latin typeface="Times New Roman" pitchFamily="18" charset="0"/>
                          <a:ea typeface="+mn-ea"/>
                          <a:cs typeface="Times New Roman" pitchFamily="18" charset="0"/>
                        </a:rPr>
                        <a:t>HOG, </a:t>
                      </a:r>
                    </a:p>
                    <a:p>
                      <a:pPr marL="285750" indent="-285750" algn="just">
                        <a:buFont typeface="Arial" panose="020B0604020202020204" pitchFamily="34" charset="0"/>
                        <a:buChar char="•"/>
                      </a:pPr>
                      <a:r>
                        <a:rPr lang="en-US" sz="1400" b="0" i="0" kern="1200" dirty="0">
                          <a:solidFill>
                            <a:schemeClr val="tx1"/>
                          </a:solidFill>
                          <a:effectLst/>
                          <a:latin typeface="Times New Roman" pitchFamily="18" charset="0"/>
                          <a:ea typeface="+mn-ea"/>
                          <a:cs typeface="Times New Roman" pitchFamily="18" charset="0"/>
                        </a:rPr>
                        <a:t>Decision tree,</a:t>
                      </a:r>
                    </a:p>
                    <a:p>
                      <a:pPr marL="285750" indent="-285750" algn="just">
                        <a:buFont typeface="Arial" panose="020B0604020202020204" pitchFamily="34" charset="0"/>
                        <a:buChar char="•"/>
                      </a:pPr>
                      <a:r>
                        <a:rPr lang="en-US" sz="1400" b="0" i="0" kern="1200" dirty="0">
                          <a:solidFill>
                            <a:schemeClr val="tx1"/>
                          </a:solidFill>
                          <a:effectLst/>
                          <a:latin typeface="Times New Roman" pitchFamily="18" charset="0"/>
                          <a:ea typeface="+mn-ea"/>
                          <a:cs typeface="Times New Roman" pitchFamily="18" charset="0"/>
                        </a:rPr>
                        <a:t>Remote sensing,</a:t>
                      </a:r>
                    </a:p>
                    <a:p>
                      <a:pPr marL="285750" indent="-285750" algn="just">
                        <a:buFont typeface="Arial" panose="020B0604020202020204" pitchFamily="34" charset="0"/>
                        <a:buChar char="•"/>
                      </a:pPr>
                      <a:r>
                        <a:rPr lang="en-US" sz="1400" b="0" i="0" kern="1200" dirty="0">
                          <a:solidFill>
                            <a:schemeClr val="tx1"/>
                          </a:solidFill>
                          <a:effectLst/>
                          <a:latin typeface="Times New Roman" pitchFamily="18" charset="0"/>
                          <a:ea typeface="+mn-ea"/>
                          <a:cs typeface="Times New Roman" pitchFamily="18" charset="0"/>
                        </a:rPr>
                        <a:t>satellite</a:t>
                      </a:r>
                      <a:r>
                        <a:rPr lang="en-US" sz="1400" b="0" i="0" kern="1200" baseline="0" dirty="0">
                          <a:solidFill>
                            <a:schemeClr val="tx1"/>
                          </a:solidFill>
                          <a:effectLst/>
                          <a:latin typeface="Times New Roman" pitchFamily="18" charset="0"/>
                          <a:ea typeface="+mn-ea"/>
                          <a:cs typeface="Times New Roman" pitchFamily="18" charset="0"/>
                        </a:rPr>
                        <a:t> </a:t>
                      </a:r>
                      <a:r>
                        <a:rPr lang="en-US" sz="1400" b="0" i="0" kern="1200" dirty="0">
                          <a:solidFill>
                            <a:schemeClr val="tx1"/>
                          </a:solidFill>
                          <a:effectLst/>
                          <a:latin typeface="Times New Roman" pitchFamily="18" charset="0"/>
                          <a:ea typeface="+mn-ea"/>
                          <a:cs typeface="Times New Roman" pitchFamily="18" charset="0"/>
                        </a:rPr>
                        <a:t>images</a:t>
                      </a:r>
                      <a:endParaRPr lang="en-US" sz="1400" b="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latin typeface="Times New Roman" pitchFamily="18" charset="0"/>
                          <a:cs typeface="Times New Roman" pitchFamily="18" charset="0"/>
                        </a:rPr>
                        <a:t>Used Ship detection Tracking Filter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aseline="0" dirty="0">
                          <a:latin typeface="Times New Roman" pitchFamily="18" charset="0"/>
                          <a:cs typeface="Times New Roman" pitchFamily="18" charset="0"/>
                        </a:rPr>
                        <a:t>No detailed information about how the tracking takes place and the usage of ADI</a:t>
                      </a:r>
                      <a:endParaRPr lang="en-US" sz="1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36231"/>
                  </a:ext>
                </a:extLst>
              </a:tr>
              <a:tr h="1287146">
                <a:tc>
                  <a:txBody>
                    <a:bodyPr/>
                    <a:lstStyle/>
                    <a:p>
                      <a:pPr algn="just"/>
                      <a:r>
                        <a:rPr lang="en-US" sz="1400" dirty="0">
                          <a:latin typeface="Times New Roman" pitchFamily="18" charset="0"/>
                          <a:cs typeface="Times New Roman"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Times New Roman" pitchFamily="18" charset="0"/>
                          <a:ea typeface="+mn-ea"/>
                          <a:cs typeface="Times New Roman" pitchFamily="18" charset="0"/>
                        </a:rPr>
                        <a:t>Attention Mask R-CNN for Ship Detection and Segmentation From Remote Sensing Images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0" dirty="0">
                          <a:latin typeface="Times New Roman" pitchFamily="18" charset="0"/>
                          <a:cs typeface="Times New Roman" pitchFamily="18" charset="0"/>
                        </a:rPr>
                        <a:t>N</a:t>
                      </a:r>
                      <a:r>
                        <a:rPr lang="nl-NL" sz="1400" b="0" dirty="0">
                          <a:latin typeface="Times New Roman" pitchFamily="18" charset="0"/>
                          <a:cs typeface="Times New Roman" pitchFamily="18" charset="0"/>
                        </a:rPr>
                        <a:t>ie, X.; Duan, M.; Ding, H.; Hu, B.; Wong, E.K. A</a:t>
                      </a:r>
                      <a:endParaRPr lang="en-US" sz="1400" b="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0" dirty="0">
                          <a:latin typeface="Times New Roman" pitchFamily="18" charset="0"/>
                          <a:cs typeface="Times New Roman" pitchFamily="18" charset="0"/>
                          <a:hlinkClick r:id="rId5"/>
                        </a:rPr>
                        <a:t>http://doi.org/10.1109/ACCESS.2020.2964540</a:t>
                      </a:r>
                      <a:r>
                        <a:rPr lang="en-US" sz="1400" b="0" dirty="0">
                          <a:latin typeface="Times New Roman" pitchFamily="18" charset="0"/>
                          <a:cs typeface="Times New Roman" pitchFamily="18" charset="0"/>
                        </a:rPr>
                        <a:t> ,2021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IN" sz="1400" dirty="0">
                          <a:latin typeface="Times New Roman" pitchFamily="18" charset="0"/>
                          <a:cs typeface="Times New Roman" pitchFamily="18" charset="0"/>
                        </a:rPr>
                        <a:t>Segmentation classifier,</a:t>
                      </a:r>
                    </a:p>
                    <a:p>
                      <a:pPr marL="285750" indent="-285750" algn="just">
                        <a:buFont typeface="Arial" panose="020B0604020202020204" pitchFamily="34" charset="0"/>
                        <a:buChar char="•"/>
                      </a:pPr>
                      <a:r>
                        <a:rPr lang="en-IN" sz="1400" dirty="0">
                          <a:latin typeface="Times New Roman" pitchFamily="18" charset="0"/>
                          <a:cs typeface="Times New Roman" pitchFamily="18" charset="0"/>
                        </a:rPr>
                        <a:t>Candidate Selection</a:t>
                      </a:r>
                      <a:endParaRPr lang="en-US" sz="1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latin typeface="Times New Roman" pitchFamily="18" charset="0"/>
                          <a:cs typeface="Times New Roman" pitchFamily="18" charset="0"/>
                        </a:rPr>
                        <a:t>Used R-CNN</a:t>
                      </a:r>
                      <a:r>
                        <a:rPr lang="en-US" sz="1400" baseline="0" dirty="0">
                          <a:latin typeface="Times New Roman" pitchFamily="18" charset="0"/>
                          <a:cs typeface="Times New Roman" pitchFamily="18" charset="0"/>
                        </a:rPr>
                        <a:t> model to shorten the distance b/w upper layer and bottom layer</a:t>
                      </a:r>
                      <a:endParaRPr lang="en-US" sz="1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latin typeface="Times New Roman" pitchFamily="18" charset="0"/>
                          <a:cs typeface="Times New Roman" pitchFamily="18" charset="0"/>
                        </a:rPr>
                        <a:t>Here the accuracy of the model and confusion matrix is</a:t>
                      </a:r>
                      <a:r>
                        <a:rPr lang="en-US" sz="1400" baseline="0" dirty="0">
                          <a:latin typeface="Times New Roman" pitchFamily="18" charset="0"/>
                          <a:cs typeface="Times New Roman" pitchFamily="18" charset="0"/>
                        </a:rPr>
                        <a:t> low</a:t>
                      </a:r>
                      <a:endParaRPr lang="en-US" sz="1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5402542"/>
                  </a:ext>
                </a:extLst>
              </a:tr>
            </a:tbl>
          </a:graphicData>
        </a:graphic>
      </p:graphicFrame>
    </p:spTree>
    <p:extLst>
      <p:ext uri="{BB962C8B-B14F-4D97-AF65-F5344CB8AC3E}">
        <p14:creationId xmlns:p14="http://schemas.microsoft.com/office/powerpoint/2010/main" val="671723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61809" y="827621"/>
            <a:ext cx="10173182" cy="562154"/>
          </a:xfrm>
        </p:spPr>
        <p:txBody>
          <a:bodyPr>
            <a:noAutofit/>
          </a:bodyPr>
          <a:lstStyle/>
          <a:p>
            <a:pPr algn="ctr"/>
            <a:r>
              <a:rPr lang="en-US" sz="4000" b="1" dirty="0">
                <a:latin typeface="Times New Roman" panose="02020603050405020304" pitchFamily="18" charset="0"/>
                <a:cs typeface="Times New Roman" panose="02020603050405020304" pitchFamily="18" charset="0"/>
              </a:rPr>
              <a:t>LITERATURE SURVEY</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marL="0" indent="0">
              <a:buNone/>
            </a:pPr>
            <a:endParaRPr lang="en-IN">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02-04-2024</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No.03        Batch No.AG7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6</a:t>
            </a:fld>
            <a:endParaRPr lang="en-US">
              <a:latin typeface="Times New Roman" panose="02020603050405020304" pitchFamily="18" charset="0"/>
              <a:cs typeface="Times New Roman" panose="02020603050405020304" pitchFamily="18" charset="0"/>
            </a:endParaRPr>
          </a:p>
        </p:txBody>
      </p:sp>
      <p:sp>
        <p:nvSpPr>
          <p:cNvPr id="10" name="Content Placeholder 8">
            <a:extLst>
              <a:ext uri="{FF2B5EF4-FFF2-40B4-BE49-F238E27FC236}">
                <a16:creationId xmlns:a16="http://schemas.microsoft.com/office/drawing/2014/main" id="{3E8CACDC-CE1B-448A-5D5F-BF4D715F95AE}"/>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D5492C34-DF62-E3B9-3F6C-997B49ACCC8A}"/>
              </a:ext>
            </a:extLst>
          </p:cNvPr>
          <p:cNvGraphicFramePr>
            <a:graphicFrameLocks noGrp="1"/>
          </p:cNvGraphicFramePr>
          <p:nvPr>
            <p:extLst>
              <p:ext uri="{D42A27DB-BD31-4B8C-83A1-F6EECF244321}">
                <p14:modId xmlns:p14="http://schemas.microsoft.com/office/powerpoint/2010/main" val="1242842766"/>
              </p:ext>
            </p:extLst>
          </p:nvPr>
        </p:nvGraphicFramePr>
        <p:xfrm>
          <a:off x="1293223" y="1978025"/>
          <a:ext cx="10398033" cy="1737360"/>
        </p:xfrm>
        <a:graphic>
          <a:graphicData uri="http://schemas.openxmlformats.org/drawingml/2006/table">
            <a:tbl>
              <a:tblPr firstRow="1" bandRow="1">
                <a:tableStyleId>{17292A2E-F333-43FB-9621-5CBBE7FDCDCB}</a:tableStyleId>
              </a:tblPr>
              <a:tblGrid>
                <a:gridCol w="584344">
                  <a:extLst>
                    <a:ext uri="{9D8B030D-6E8A-4147-A177-3AD203B41FA5}">
                      <a16:colId xmlns:a16="http://schemas.microsoft.com/office/drawing/2014/main" val="166576671"/>
                    </a:ext>
                  </a:extLst>
                </a:gridCol>
                <a:gridCol w="1867714">
                  <a:extLst>
                    <a:ext uri="{9D8B030D-6E8A-4147-A177-3AD203B41FA5}">
                      <a16:colId xmlns:a16="http://schemas.microsoft.com/office/drawing/2014/main" val="946789180"/>
                    </a:ext>
                  </a:extLst>
                </a:gridCol>
                <a:gridCol w="1556427">
                  <a:extLst>
                    <a:ext uri="{9D8B030D-6E8A-4147-A177-3AD203B41FA5}">
                      <a16:colId xmlns:a16="http://schemas.microsoft.com/office/drawing/2014/main" val="3483638722"/>
                    </a:ext>
                  </a:extLst>
                </a:gridCol>
                <a:gridCol w="1605579">
                  <a:extLst>
                    <a:ext uri="{9D8B030D-6E8A-4147-A177-3AD203B41FA5}">
                      <a16:colId xmlns:a16="http://schemas.microsoft.com/office/drawing/2014/main" val="1190061112"/>
                    </a:ext>
                  </a:extLst>
                </a:gridCol>
                <a:gridCol w="1813105">
                  <a:extLst>
                    <a:ext uri="{9D8B030D-6E8A-4147-A177-3AD203B41FA5}">
                      <a16:colId xmlns:a16="http://schemas.microsoft.com/office/drawing/2014/main" val="3469305604"/>
                    </a:ext>
                  </a:extLst>
                </a:gridCol>
                <a:gridCol w="1485432">
                  <a:extLst>
                    <a:ext uri="{9D8B030D-6E8A-4147-A177-3AD203B41FA5}">
                      <a16:colId xmlns:a16="http://schemas.microsoft.com/office/drawing/2014/main" val="3853106642"/>
                    </a:ext>
                  </a:extLst>
                </a:gridCol>
                <a:gridCol w="1485432">
                  <a:extLst>
                    <a:ext uri="{9D8B030D-6E8A-4147-A177-3AD203B41FA5}">
                      <a16:colId xmlns:a16="http://schemas.microsoft.com/office/drawing/2014/main" val="1601472594"/>
                    </a:ext>
                  </a:extLst>
                </a:gridCol>
              </a:tblGrid>
              <a:tr h="507121">
                <a:tc>
                  <a:txBody>
                    <a:bodyPr/>
                    <a:lstStyle/>
                    <a:p>
                      <a:pPr algn="ctr"/>
                      <a:r>
                        <a:rPr lang="en-US" sz="1600" dirty="0">
                          <a:solidFill>
                            <a:schemeClr val="tx1"/>
                          </a:solidFill>
                          <a:latin typeface="Times New Roman" pitchFamily="18" charset="0"/>
                          <a:cs typeface="Times New Roman" pitchFamily="18"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latin typeface="Times New Roman" pitchFamily="18" charset="0"/>
                          <a:cs typeface="Times New Roman" pitchFamily="18" charset="0"/>
                        </a:rPr>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latin typeface="Times New Roman" pitchFamily="18" charset="0"/>
                          <a:cs typeface="Times New Roman" pitchFamily="18"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latin typeface="Times New Roman" pitchFamily="18" charset="0"/>
                          <a:cs typeface="Times New Roman" pitchFamily="18" charset="0"/>
                        </a:rPr>
                        <a:t>Journal Name &amp;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latin typeface="Times New Roman" pitchFamily="18" charset="0"/>
                          <a:cs typeface="Times New Roman" pitchFamily="18" charset="0"/>
                        </a:rPr>
                        <a:t>Methodology Adapted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latin typeface="Times New Roman" pitchFamily="18" charset="0"/>
                          <a:cs typeface="Times New Roman" pitchFamily="18" charset="0"/>
                        </a:rPr>
                        <a:t>Key Findings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latin typeface="Times New Roman" pitchFamily="18" charset="0"/>
                          <a:cs typeface="Times New Roman" pitchFamily="18" charset="0"/>
                        </a:rPr>
                        <a:t>Gaps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7051210"/>
                  </a:ext>
                </a:extLst>
              </a:tr>
              <a:tr h="1014243">
                <a:tc>
                  <a:txBody>
                    <a:bodyPr/>
                    <a:lstStyle/>
                    <a:p>
                      <a:r>
                        <a:rPr lang="en-US" sz="1400" dirty="0">
                          <a:latin typeface="Times New Roman" pitchFamily="18" charset="0"/>
                          <a:cs typeface="Times New Roman"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0" i="0" kern="1200" dirty="0">
                          <a:solidFill>
                            <a:schemeClr val="tx1"/>
                          </a:solidFill>
                          <a:effectLst/>
                          <a:latin typeface="Times New Roman" pitchFamily="18" charset="0"/>
                          <a:ea typeface="+mn-ea"/>
                          <a:cs typeface="Times New Roman" pitchFamily="18" charset="0"/>
                        </a:rPr>
                        <a:t>Ship Detection From Optical Satellite Images Based on Sea Surface Analysis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400" b="0" dirty="0">
                          <a:latin typeface="Times New Roman" pitchFamily="18" charset="0"/>
                          <a:cs typeface="Times New Roman" pitchFamily="18" charset="0"/>
                        </a:rPr>
                        <a:t>Yang, G.; Li, B.; </a:t>
                      </a:r>
                      <a:r>
                        <a:rPr lang="en-IN" sz="1400" b="0" dirty="0" err="1">
                          <a:latin typeface="Times New Roman" pitchFamily="18" charset="0"/>
                          <a:cs typeface="Times New Roman" pitchFamily="18" charset="0"/>
                        </a:rPr>
                        <a:t>Ji</a:t>
                      </a:r>
                      <a:r>
                        <a:rPr lang="en-IN" sz="1400" b="0" dirty="0">
                          <a:latin typeface="Times New Roman" pitchFamily="18" charset="0"/>
                          <a:cs typeface="Times New Roman" pitchFamily="18" charset="0"/>
                        </a:rPr>
                        <a:t>, S.; </a:t>
                      </a:r>
                      <a:r>
                        <a:rPr lang="en-IN" sz="1400" b="0" dirty="0" err="1">
                          <a:latin typeface="Times New Roman" pitchFamily="18" charset="0"/>
                          <a:cs typeface="Times New Roman" pitchFamily="18" charset="0"/>
                        </a:rPr>
                        <a:t>Gao</a:t>
                      </a:r>
                      <a:r>
                        <a:rPr lang="en-IN" sz="1400" b="0" dirty="0">
                          <a:latin typeface="Times New Roman" pitchFamily="18" charset="0"/>
                          <a:cs typeface="Times New Roman" pitchFamily="18" charset="0"/>
                        </a:rPr>
                        <a:t>, F.; </a:t>
                      </a:r>
                      <a:r>
                        <a:rPr lang="en-IN" sz="1400" b="0" dirty="0" err="1">
                          <a:latin typeface="Times New Roman" pitchFamily="18" charset="0"/>
                          <a:cs typeface="Times New Roman" pitchFamily="18" charset="0"/>
                        </a:rPr>
                        <a:t>Xu</a:t>
                      </a:r>
                      <a:r>
                        <a:rPr lang="en-IN" sz="1400" b="0" dirty="0">
                          <a:latin typeface="Times New Roman" pitchFamily="18" charset="0"/>
                          <a:cs typeface="Times New Roman" pitchFamily="18" charset="0"/>
                        </a:rPr>
                        <a:t>, Q.</a:t>
                      </a:r>
                      <a:endParaRPr lang="en-US" sz="1400" b="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0" dirty="0">
                          <a:latin typeface="Times New Roman" pitchFamily="18" charset="0"/>
                          <a:cs typeface="Times New Roman" pitchFamily="18" charset="0"/>
                          <a:hlinkClick r:id="rId2"/>
                        </a:rPr>
                        <a:t>https://ieeexplore.ieee.org/document/6578567</a:t>
                      </a:r>
                      <a:r>
                        <a:rPr lang="en-US" sz="1400" b="0" dirty="0">
                          <a:latin typeface="Times New Roman" pitchFamily="18" charset="0"/>
                          <a:cs typeface="Times New Roman" pitchFamily="18" charset="0"/>
                        </a:rPr>
                        <a:t> , 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0" dirty="0">
                          <a:latin typeface="Times New Roman" pitchFamily="18" charset="0"/>
                          <a:cs typeface="Times New Roman" pitchFamily="18" charset="0"/>
                        </a:rPr>
                        <a:t>Usage of SAR and AIS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0" baseline="0" dirty="0">
                          <a:latin typeface="Times New Roman" pitchFamily="18" charset="0"/>
                          <a:cs typeface="Times New Roman" pitchFamily="18" charset="0"/>
                        </a:rPr>
                        <a:t>Satellites, </a:t>
                      </a:r>
                    </a:p>
                    <a:p>
                      <a:pPr algn="just"/>
                      <a:r>
                        <a:rPr lang="en-US" sz="1400" b="0" baseline="0" dirty="0">
                          <a:latin typeface="Times New Roman" pitchFamily="18" charset="0"/>
                          <a:cs typeface="Times New Roman" pitchFamily="18" charset="0"/>
                        </a:rPr>
                        <a:t>Optical Sensors, Remote Sensing</a:t>
                      </a:r>
                      <a:endParaRPr lang="en-US" sz="1400" b="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latin typeface="Times New Roman" pitchFamily="18" charset="0"/>
                          <a:cs typeface="Times New Roman" pitchFamily="18" charset="0"/>
                        </a:rPr>
                        <a:t>It</a:t>
                      </a:r>
                      <a:r>
                        <a:rPr lang="en-US" sz="1400" baseline="0" dirty="0">
                          <a:latin typeface="Times New Roman" pitchFamily="18" charset="0"/>
                          <a:cs typeface="Times New Roman" pitchFamily="18" charset="0"/>
                        </a:rPr>
                        <a:t> works only for the homogeneous layer</a:t>
                      </a:r>
                    </a:p>
                    <a:p>
                      <a:pPr algn="just"/>
                      <a:endParaRPr lang="en-US" sz="1400" baseline="0" dirty="0">
                        <a:latin typeface="Times New Roman" pitchFamily="18" charset="0"/>
                        <a:cs typeface="Times New Roman" pitchFamily="18" charset="0"/>
                      </a:endParaRPr>
                    </a:p>
                    <a:p>
                      <a:pPr algn="just"/>
                      <a:endParaRPr lang="en-US" sz="1400" baseline="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25414"/>
                  </a:ext>
                </a:extLst>
              </a:tr>
            </a:tbl>
          </a:graphicData>
        </a:graphic>
      </p:graphicFrame>
    </p:spTree>
    <p:extLst>
      <p:ext uri="{BB962C8B-B14F-4D97-AF65-F5344CB8AC3E}">
        <p14:creationId xmlns:p14="http://schemas.microsoft.com/office/powerpoint/2010/main" val="181201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normAutofit/>
          </a:bodyPr>
          <a:lstStyle/>
          <a:p>
            <a:pPr algn="ctr"/>
            <a:r>
              <a:rPr lang="en-US" sz="4000" b="1" dirty="0">
                <a:latin typeface="Times New Roman" panose="02020603050405020304" pitchFamily="18" charset="0"/>
                <a:cs typeface="Times New Roman" panose="02020603050405020304" pitchFamily="18" charset="0"/>
              </a:rPr>
              <a:t>RESEARCH GAPS</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algn="just"/>
            <a:r>
              <a:rPr lang="en-US" sz="2000" dirty="0">
                <a:latin typeface="Times New Roman" panose="02020603050405020304" pitchFamily="18" charset="0"/>
                <a:cs typeface="Times New Roman" panose="02020603050405020304" pitchFamily="18" charset="0"/>
              </a:rPr>
              <a:t>Works only for the Homogeneous layers.</a:t>
            </a:r>
          </a:p>
          <a:p>
            <a:pPr algn="just"/>
            <a:r>
              <a:rPr lang="en-US" sz="2000" dirty="0">
                <a:latin typeface="Times New Roman" panose="02020603050405020304" pitchFamily="18" charset="0"/>
                <a:cs typeface="Times New Roman" panose="02020603050405020304" pitchFamily="18" charset="0"/>
              </a:rPr>
              <a:t>Limited Video Frames.</a:t>
            </a:r>
          </a:p>
          <a:p>
            <a:pPr algn="just"/>
            <a:r>
              <a:rPr lang="en-US" sz="2000" dirty="0">
                <a:latin typeface="Times New Roman" panose="02020603050405020304" pitchFamily="18" charset="0"/>
                <a:cs typeface="Times New Roman" panose="02020603050405020304" pitchFamily="18" charset="0"/>
              </a:rPr>
              <a:t>No detailed information on how the tracking place.</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02-04-2024</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No.03        Batch No.AG7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3168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normAutofit/>
          </a:bodyPr>
          <a:lstStyle/>
          <a:p>
            <a:pPr algn="ctr"/>
            <a:r>
              <a:rPr lang="en-US" sz="4000" b="1" dirty="0">
                <a:latin typeface="Times New Roman" panose="02020603050405020304" pitchFamily="18" charset="0"/>
                <a:cs typeface="Times New Roman" panose="02020603050405020304" pitchFamily="18" charset="0"/>
              </a:rPr>
              <a:t>PROBLEM STATEMENT</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1407367" y="2141537"/>
            <a:ext cx="10515600" cy="4351338"/>
          </a:xfrm>
        </p:spPr>
        <p:txBody>
          <a:bodyPr>
            <a:normAutofit/>
          </a:bodyPr>
          <a:lstStyle/>
          <a:p>
            <a:pPr marL="0" indent="0" algn="just">
              <a:buNone/>
            </a:pPr>
            <a:r>
              <a:rPr lang="en-US" sz="2000" dirty="0">
                <a:latin typeface="Times New Roman" pitchFamily="18" charset="0"/>
                <a:cs typeface="Times New Roman" pitchFamily="18" charset="0"/>
              </a:rPr>
              <a:t>Optimizing Ship Detection in Satellite Imagery and working with large amount of data by ensuring secure transmission of confidential Satellite Imagery in real-time Ship Detection and Classification.</a:t>
            </a:r>
          </a:p>
          <a:p>
            <a:pPr marL="0" indent="0">
              <a:buNone/>
            </a:pPr>
            <a:endParaRPr lang="en-US" sz="2000" dirty="0">
              <a:latin typeface="Times New Roman" pitchFamily="18" charset="0"/>
              <a:cs typeface="Times New Roman"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02-04-2024</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No.03        Batch No.AG7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8</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9738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normAutofit/>
          </a:bodyPr>
          <a:lstStyle/>
          <a:p>
            <a:pPr algn="ctr"/>
            <a:r>
              <a:rPr lang="en-US" sz="4000" b="1" dirty="0">
                <a:latin typeface="Times New Roman" panose="02020603050405020304" pitchFamily="18" charset="0"/>
                <a:cs typeface="Times New Roman" panose="02020603050405020304" pitchFamily="18" charset="0"/>
              </a:rPr>
              <a:t>OBJECTIVES</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r>
              <a:rPr lang="en-IN" sz="2000" dirty="0">
                <a:latin typeface="Times New Roman" pitchFamily="18" charset="0"/>
                <a:cs typeface="Times New Roman" pitchFamily="18" charset="0"/>
              </a:rPr>
              <a:t>Object Detection with YOLOv3</a:t>
            </a:r>
          </a:p>
          <a:p>
            <a:r>
              <a:rPr lang="en-US" sz="2000" dirty="0">
                <a:latin typeface="Times New Roman" pitchFamily="18" charset="0"/>
                <a:cs typeface="Times New Roman" pitchFamily="18" charset="0"/>
              </a:rPr>
              <a:t>Model Testing on </a:t>
            </a:r>
            <a:r>
              <a:rPr lang="en-US" sz="2000" dirty="0" err="1">
                <a:latin typeface="Times New Roman" pitchFamily="18" charset="0"/>
                <a:cs typeface="Times New Roman" pitchFamily="18" charset="0"/>
              </a:rPr>
              <a:t>Kaggle</a:t>
            </a:r>
            <a:r>
              <a:rPr lang="en-US" sz="2000" dirty="0">
                <a:latin typeface="Times New Roman" pitchFamily="18" charset="0"/>
                <a:cs typeface="Times New Roman" pitchFamily="18" charset="0"/>
              </a:rPr>
              <a:t> Ships Dataset</a:t>
            </a:r>
          </a:p>
          <a:p>
            <a:r>
              <a:rPr lang="en-IN" sz="2000" dirty="0">
                <a:latin typeface="Times New Roman" pitchFamily="18" charset="0"/>
                <a:cs typeface="Times New Roman" pitchFamily="18" charset="0"/>
              </a:rPr>
              <a:t>Security Enhancement</a:t>
            </a:r>
          </a:p>
          <a:p>
            <a:r>
              <a:rPr lang="en-IN" sz="2000" dirty="0">
                <a:latin typeface="Times New Roman" pitchFamily="18" charset="0"/>
                <a:cs typeface="Times New Roman" pitchFamily="18" charset="0"/>
              </a:rPr>
              <a:t>Count of ships present within a satellite image</a:t>
            </a:r>
          </a:p>
          <a:p>
            <a:r>
              <a:rPr lang="en-IN" sz="2000" dirty="0">
                <a:latin typeface="Times New Roman" pitchFamily="18" charset="0"/>
                <a:cs typeface="Times New Roman" pitchFamily="18" charset="0"/>
              </a:rPr>
              <a:t>Assign unique hash value to each ship detected</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02-04-2024</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No.03        Batch No.AG7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9</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1237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807</TotalTime>
  <Words>2962</Words>
  <Application>Microsoft Office PowerPoint</Application>
  <PresentationFormat>Widescreen</PresentationFormat>
  <Paragraphs>275</Paragraphs>
  <Slides>23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Times New Roman</vt:lpstr>
      <vt:lpstr>Wingdings</vt:lpstr>
      <vt:lpstr>Office Theme</vt:lpstr>
      <vt:lpstr>PowerPoint Presentation</vt:lpstr>
      <vt:lpstr>OUTLINE</vt:lpstr>
      <vt:lpstr>ABSTRACT</vt:lpstr>
      <vt:lpstr>INTRODUCTION</vt:lpstr>
      <vt:lpstr>LITERATURE SURVEY</vt:lpstr>
      <vt:lpstr>LITERATURE SURVEY</vt:lpstr>
      <vt:lpstr>RESEARCH GAPS</vt:lpstr>
      <vt:lpstr>PROBLEM STATEMENT</vt:lpstr>
      <vt:lpstr>OBJECTIVES</vt:lpstr>
      <vt:lpstr>BLOCK DIAGRAM OR FLOW DIAGRAM</vt:lpstr>
      <vt:lpstr>METHODOLOGY</vt:lpstr>
      <vt:lpstr>METHODOLOGY</vt:lpstr>
      <vt:lpstr>IMPLEMENTATION</vt:lpstr>
      <vt:lpstr>RESULTS &amp; ANALYSIS</vt:lpstr>
      <vt:lpstr>PowerPoint Presentation</vt:lpstr>
      <vt:lpstr>PowerPoint Presentation</vt:lpstr>
      <vt:lpstr> </vt:lpstr>
      <vt:lpstr>CONCLUSION and FUTURE SCOPE</vt:lpstr>
      <vt:lpstr>REFERENCES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dc:title>
  <dc:creator>admin</dc:creator>
  <cp:lastModifiedBy>Leela Sai Kumar Meda</cp:lastModifiedBy>
  <cp:revision>99</cp:revision>
  <dcterms:created xsi:type="dcterms:W3CDTF">2023-12-22T11:34:02Z</dcterms:created>
  <dcterms:modified xsi:type="dcterms:W3CDTF">2024-04-02T05:16:24Z</dcterms:modified>
</cp:coreProperties>
</file>